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notesMasterIdLst>
    <p:notesMasterId r:id="rId17"/>
  </p:notesMasterIdLst>
  <p:sldIdLst>
    <p:sldId id="258" r:id="rId2"/>
    <p:sldId id="297" r:id="rId3"/>
    <p:sldId id="305" r:id="rId4"/>
    <p:sldId id="298" r:id="rId5"/>
    <p:sldId id="309" r:id="rId6"/>
    <p:sldId id="300" r:id="rId7"/>
    <p:sldId id="306" r:id="rId8"/>
    <p:sldId id="307" r:id="rId9"/>
    <p:sldId id="308" r:id="rId10"/>
    <p:sldId id="310" r:id="rId11"/>
    <p:sldId id="303" r:id="rId12"/>
    <p:sldId id="299" r:id="rId13"/>
    <p:sldId id="311" r:id="rId14"/>
    <p:sldId id="289" r:id="rId15"/>
    <p:sldId id="291" r:id="rId16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75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660"/>
  </p:normalViewPr>
  <p:slideViewPr>
    <p:cSldViewPr>
      <p:cViewPr varScale="1">
        <p:scale>
          <a:sx n="116" d="100"/>
          <a:sy n="116" d="100"/>
        </p:scale>
        <p:origin x="-166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44108-3320-4272-93C4-BF6045C2905C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1320-B6FC-47DC-8C77-AE2A142C2A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1320-B6FC-47DC-8C77-AE2A142C2AB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54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174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54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623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595866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804496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513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340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704794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260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440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103659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2235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051171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1023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7128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112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103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76;&#1084;&#1080;&#1085;&#1082;&#1072;38.&#1085;&#1072;&#1074;&#1080;&#1075;&#1072;&#1090;&#1086;&#1088;.&#1076;&#1077;&#1090;&#1080;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navigator.detirk@yandex.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76;&#1084;&#1080;&#1085;&#1082;&#1072;38.&#1085;&#1072;&#1074;&#1080;&#1075;&#1072;&#1090;&#1086;&#1088;.&#1076;&#1077;&#1090;&#1080;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inlearno.usedoc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&#1076;&#1077;&#1090;&#1080;&#1088;&#1082;38.&#1088;&#1092;/" TargetMode="External"/><Relationship Id="rId4" Type="http://schemas.openxmlformats.org/officeDocument/2006/relationships/hyperlink" Target="https://&#1072;&#1076;&#1084;&#1080;&#1085;&#1082;&#1072;38.&#1085;&#1072;&#1074;&#1080;&#1075;&#1072;&#1090;&#1086;&#1088;.&#1076;&#1077;&#1090;&#1080;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etirk38@mail.ru" TargetMode="External"/><Relationship Id="rId2" Type="http://schemas.openxmlformats.org/officeDocument/2006/relationships/hyperlink" Target="http://&#1076;&#1077;&#1090;&#1080;&#1088;&#1082;38.&#1088;&#1092;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mailto:navigator.detirk@yandex.ru" TargetMode="External"/><Relationship Id="rId4" Type="http://schemas.openxmlformats.org/officeDocument/2006/relationships/hyperlink" Target="mailto:rmc@detir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013176"/>
            <a:ext cx="5832647" cy="1224136"/>
          </a:xfrm>
        </p:spPr>
        <p:txBody>
          <a:bodyPr>
            <a:noAutofit/>
          </a:bodyPr>
          <a:lstStyle/>
          <a:p>
            <a:pPr algn="r"/>
            <a:r>
              <a:rPr lang="ru-RU" sz="180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Хмыльнина</a:t>
            </a:r>
            <a:r>
              <a:rPr lang="ru-RU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Анна Михайловна, методист РМЦ</a:t>
            </a:r>
          </a:p>
          <a:p>
            <a:pPr algn="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r>
              <a:rPr lang="ru-RU" sz="18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Иркутск, май 2022 года</a:t>
            </a: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75556" y="620688"/>
            <a:ext cx="7992888" cy="360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5"/>
                </a:solidFill>
                <a:cs typeface="Times New Roman" pitchFamily="18" charset="0"/>
              </a:rPr>
              <a:t>Проведение независимой оценки качества дополнительных общеразвивающих программ</a:t>
            </a:r>
          </a:p>
          <a:p>
            <a:r>
              <a:rPr lang="ru-RU" sz="2800" b="1" dirty="0">
                <a:solidFill>
                  <a:schemeClr val="accent5"/>
                </a:solidFill>
                <a:cs typeface="Times New Roman" pitchFamily="18" charset="0"/>
              </a:rPr>
              <a:t>(НОК ДОП) </a:t>
            </a:r>
          </a:p>
          <a:p>
            <a:r>
              <a:rPr lang="ru-RU" sz="2800" b="1" dirty="0">
                <a:solidFill>
                  <a:schemeClr val="accent5"/>
                </a:solidFill>
                <a:cs typeface="Times New Roman" pitchFamily="18" charset="0"/>
              </a:rPr>
              <a:t>в АИС «Навигатор дополнительного образования детей Иркутской области». </a:t>
            </a:r>
          </a:p>
          <a:p>
            <a:r>
              <a:rPr lang="ru-RU" sz="2800" b="1" dirty="0">
                <a:solidFill>
                  <a:schemeClr val="accent5"/>
                </a:solidFill>
                <a:cs typeface="Times New Roman" pitchFamily="18" charset="0"/>
              </a:rPr>
              <a:t>Инструкция эксперта</a:t>
            </a:r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7480921" cy="1104528"/>
          </a:xfrm>
        </p:spPr>
        <p:txBody>
          <a:bodyPr>
            <a:noAutofit/>
          </a:bodyPr>
          <a:lstStyle/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591" y="351234"/>
            <a:ext cx="7624937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Распоряжение министерства образования Иркутской области </a:t>
            </a:r>
            <a:r>
              <a:rPr lang="ru-RU" sz="22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20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29.05.2020 года, </a:t>
            </a: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№404-мр «О проведении независимой оценки качества (общественной экспертизы) дополнительных общеобразовательных программ»;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Распоряжение министерства образования Иркутской области от 26 января 2022 года № 55-71-мр «Об утверждении регламента проведения общественной экспертизы по установлению соответствия дополнительных общеобразовательных программ требованиям законодательства Российской Федерации»;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Приказ ГАУ ДО ИО «Центр развития дополнительного образования детей» от 28 января 2022 года № 40/1-од «Об утверждении экспертного листа оценки дополнительной </a:t>
            </a:r>
            <a:r>
              <a:rPr lang="ru-RU" sz="2200" dirty="0" err="1"/>
              <a:t>общеразвивающей</a:t>
            </a:r>
            <a:r>
              <a:rPr lang="ru-RU" sz="2200" dirty="0"/>
              <a:t> программы».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7480921" cy="1104528"/>
          </a:xfrm>
        </p:spPr>
        <p:txBody>
          <a:bodyPr>
            <a:noAutofit/>
          </a:bodyPr>
          <a:lstStyle/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05068"/>
            <a:ext cx="80283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000" b="1" dirty="0"/>
              <a:t>Задачи эксперта</a:t>
            </a:r>
            <a:r>
              <a:rPr lang="ru-RU" sz="2000" dirty="0"/>
              <a:t>: оценить дополнительные общеразвивающие программы, направленные на экспертизу, в АИС «Навигатор дополнительного образования детей».</a:t>
            </a:r>
          </a:p>
          <a:p>
            <a:pPr marL="342900" indent="-342900"/>
            <a:r>
              <a:rPr lang="ru-RU" sz="2000" dirty="0"/>
              <a:t>Логин и пароль для проведения экспертизы программ приходит на указанную в заявке электронную почту. В случае если вы не получили </a:t>
            </a:r>
            <a:r>
              <a:rPr lang="ru-RU" sz="2000" dirty="0" err="1"/>
              <a:t>аккаунт</a:t>
            </a:r>
            <a:r>
              <a:rPr lang="ru-RU" sz="2000" dirty="0"/>
              <a:t> для входа в личный кабинет, обратитесь к региональному оператору АИС «Навигатор дополнительного образования Иркутской области».  </a:t>
            </a:r>
          </a:p>
          <a:p>
            <a:pPr marL="342900" indent="-342900"/>
            <a:r>
              <a:rPr lang="ru-RU" sz="2000" b="1" dirty="0"/>
              <a:t>В личном кабинете эксперту доступны четыре раздела: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dirty="0"/>
              <a:t>Организации – перечень всех организаций дополнительного образования (ОДО), зарегистрированных в Навигаторе;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dirty="0"/>
              <a:t>Программы – все программы, добавленные организациями  ОДО,  в Навигатор;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dirty="0"/>
              <a:t>Экспертиза – программы, направленные организациями на  экспертизу;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dirty="0"/>
              <a:t>Экспертные листы -  формируются по итогам экспертизы программ в Навигаторе.</a:t>
            </a:r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62734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000" b="1" dirty="0"/>
              <a:t>Алгоритм проведения экспертизы: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Перейдите на сайт Навигатора по ссылке: </a:t>
            </a:r>
            <a:r>
              <a:rPr lang="ru-RU" sz="2000" dirty="0">
                <a:hlinkClick r:id="rId3"/>
              </a:rPr>
              <a:t>https://админка38.навигатор.дети/</a:t>
            </a:r>
            <a:r>
              <a:rPr lang="ru-RU" sz="20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Вы заходите как эксперт, с логином и паролем. Вам его прислали с почты </a:t>
            </a:r>
            <a:r>
              <a:rPr lang="en-US" sz="2000" u="sng" dirty="0">
                <a:hlinkClick r:id="rId4"/>
              </a:rPr>
              <a:t>navigator</a:t>
            </a:r>
            <a:r>
              <a:rPr lang="ru-RU" sz="2000" u="sng" dirty="0">
                <a:hlinkClick r:id="rId4"/>
              </a:rPr>
              <a:t>.</a:t>
            </a:r>
            <a:r>
              <a:rPr lang="en-US" sz="2000" u="sng" dirty="0" err="1">
                <a:hlinkClick r:id="rId4"/>
              </a:rPr>
              <a:t>detirk</a:t>
            </a:r>
            <a:r>
              <a:rPr lang="ru-RU" sz="2000" u="sng" dirty="0">
                <a:hlinkClick r:id="rId4"/>
              </a:rPr>
              <a:t>@</a:t>
            </a:r>
            <a:r>
              <a:rPr lang="en-US" sz="2000" u="sng" dirty="0" err="1">
                <a:hlinkClick r:id="rId4"/>
              </a:rPr>
              <a:t>yandex</a:t>
            </a:r>
            <a:r>
              <a:rPr lang="ru-RU" sz="2000" u="sng" dirty="0">
                <a:hlinkClick r:id="rId4"/>
              </a:rPr>
              <a:t>.</a:t>
            </a:r>
            <a:r>
              <a:rPr lang="en-US" sz="2000" u="sng" dirty="0" err="1">
                <a:hlinkClick r:id="rId4"/>
              </a:rPr>
              <a:t>ru</a:t>
            </a:r>
            <a:r>
              <a:rPr lang="ru-RU" sz="2000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/>
              <a:t>Заходите в раздел «Экспертиза», щелкнув по его кнопке на панели разделов.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049098F-8214-4171-ACAF-C77F29286C0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1600" y="2593182"/>
            <a:ext cx="7560840" cy="41020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экспертизы:</a:t>
            </a:r>
          </a:p>
          <a:p>
            <a:pPr marL="342900" indent="-342900"/>
            <a:r>
              <a:rPr lang="ru-RU" dirty="0"/>
              <a:t>	Для удобства работы эксперта НОК ДОП можно сформировать таблицу с любыми </a:t>
            </a:r>
            <a:r>
              <a:rPr lang="ru-RU" dirty="0" smtClean="0"/>
              <a:t>данными. В  выпадающем списке, </a:t>
            </a:r>
            <a:r>
              <a:rPr lang="ru-RU" dirty="0"/>
              <a:t>необходимо проставить галочки в данных которые вам необходимы, таблица формируется автоматически.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BE6044-EF37-4024-8891-0E5990A1AC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4489" y="1772816"/>
            <a:ext cx="7315061" cy="4992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6632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экспертизы:</a:t>
            </a:r>
          </a:p>
          <a:p>
            <a:pPr marL="342900" indent="-342900"/>
            <a:r>
              <a:rPr lang="ru-RU" dirty="0"/>
              <a:t>1. Открывшееся окно содержит перечень программ, направленных на экспертизу;</a:t>
            </a:r>
          </a:p>
          <a:p>
            <a:pPr marL="342900" indent="-342900"/>
            <a:r>
              <a:rPr lang="ru-RU" dirty="0"/>
              <a:t>2. Для ознакомления с описанием программы перейдите в карточку программы. Для этого нажмите на ее </a:t>
            </a:r>
            <a:r>
              <a:rPr lang="en-US" dirty="0"/>
              <a:t>ID</a:t>
            </a:r>
            <a:r>
              <a:rPr lang="ru-RU" dirty="0"/>
              <a:t> номер в перечне.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9EEC615-9040-441F-9282-8BB9920CDA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2608" y="1650492"/>
            <a:ext cx="5810792" cy="5082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3164" y="188640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экспертизы:</a:t>
            </a:r>
          </a:p>
          <a:p>
            <a:pPr marL="342900" indent="-342900"/>
            <a:r>
              <a:rPr lang="ru-RU" dirty="0"/>
              <a:t>3</a:t>
            </a:r>
            <a:r>
              <a:rPr lang="en-US" dirty="0"/>
              <a:t>. </a:t>
            </a:r>
            <a:r>
              <a:rPr lang="ru-RU" dirty="0"/>
              <a:t>В карточке программы, во вкладке «ПРОГРАММА ДО», скачиваете программу.</a:t>
            </a:r>
          </a:p>
          <a:p>
            <a:pPr marL="342900" indent="-342900"/>
            <a:r>
              <a:rPr lang="ru-RU" dirty="0"/>
              <a:t>4. Ознакомитесь с представленной программой.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820D535-DB5A-4850-B8EB-70C4AFC1FB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1700808"/>
            <a:ext cx="6336704" cy="50548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3462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экспертизы:</a:t>
            </a:r>
          </a:p>
          <a:p>
            <a:pPr marL="342900" indent="-342900"/>
            <a:r>
              <a:rPr lang="ru-RU" dirty="0"/>
              <a:t>5. Переходите во вкладку «Оценки».</a:t>
            </a:r>
          </a:p>
          <a:p>
            <a:pPr marL="342900" indent="-342900"/>
            <a:r>
              <a:rPr lang="ru-RU" dirty="0"/>
              <a:t>Для исключения ситуаций, когда несколько экспертов одновременно работают над оценкой одной и той же программ, не зная об этом, в «Навигаторе» есть инструмент «Взял в работу». </a:t>
            </a:r>
          </a:p>
          <a:p>
            <a:pPr marL="342900" indent="-342900"/>
            <a:r>
              <a:rPr lang="ru-RU" dirty="0"/>
              <a:t>Перед тем, как приступить к работе по оценке программы, эксперту нужно нажать кнопку «Взял в работу».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FEB763-8DA5-46BE-9E4D-8B5336A8F25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6155" y="2204864"/>
            <a:ext cx="6047714" cy="44265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1089"/>
            <a:ext cx="85329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экспертизы:</a:t>
            </a:r>
          </a:p>
          <a:p>
            <a:pPr marL="342900" indent="-342900"/>
            <a:r>
              <a:rPr lang="ru-RU" dirty="0"/>
              <a:t>После принятия программы в работу, возможность взять в работу сразу же другую программу будет отсутствовать – вначале нужно провести оценку уже  взятой в работу программы.</a:t>
            </a:r>
          </a:p>
          <a:p>
            <a:pPr marL="342900" indent="-342900"/>
            <a:r>
              <a:rPr lang="ru-RU" dirty="0"/>
              <a:t>Информация о том, находится ли программа на оценке (взята в работу), и сколько экспертов работают над программой, доступна всем экспертам.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35BB9EA-594F-4DD3-A4D5-A11C54271E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3773" y="2250172"/>
            <a:ext cx="8320490" cy="44000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3231"/>
            <a:ext cx="76328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000" b="1" dirty="0"/>
              <a:t>Алгоритм проведения экспертизы:</a:t>
            </a:r>
          </a:p>
          <a:p>
            <a:pPr marL="342900" indent="-342900"/>
            <a:r>
              <a:rPr lang="ru-RU" sz="2000" dirty="0"/>
              <a:t>6</a:t>
            </a:r>
            <a:r>
              <a:rPr lang="en-US" sz="2000" dirty="0"/>
              <a:t>. </a:t>
            </a:r>
            <a:r>
              <a:rPr lang="ru-RU" sz="2000" dirty="0"/>
              <a:t>Оцениваете программу в разделе «Оценки».</a:t>
            </a:r>
          </a:p>
          <a:p>
            <a:pPr marL="342900" indent="-342900"/>
            <a:r>
              <a:rPr lang="ru-RU" sz="2000" dirty="0"/>
              <a:t>7. Фиксируете результат в оценочном листе, проставляя баллы.</a:t>
            </a:r>
          </a:p>
          <a:p>
            <a:pPr marL="342900" indent="-342900"/>
            <a:r>
              <a:rPr lang="ru-RU" sz="2000" dirty="0"/>
              <a:t>8. Заполняете экспертное заключение.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8387582-217A-43C2-8262-C91A8ECF7C2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1620" y="1791864"/>
            <a:ext cx="6840760" cy="49332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15468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Алгоритм проведения экспертизы</a:t>
            </a:r>
            <a:r>
              <a:rPr lang="ru-RU" b="1" dirty="0" smtClean="0"/>
              <a:t>:</a:t>
            </a:r>
            <a:endParaRPr lang="ru-RU" b="1" dirty="0"/>
          </a:p>
          <a:p>
            <a:pPr marL="342900" indent="-342900"/>
            <a:r>
              <a:rPr lang="ru-RU" dirty="0"/>
              <a:t>9. </a:t>
            </a:r>
            <a:r>
              <a:rPr lang="ru-RU" dirty="0" smtClean="0"/>
              <a:t>Затем </a:t>
            </a:r>
            <a:r>
              <a:rPr lang="ru-RU" dirty="0"/>
              <a:t>нажимаете кнопку «Оценить». Экспертный лист и подсчет баллов, формируется автоматически. Экспертный лист можно посмотреть во вкладке «Экспертные листы».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B7065D1-807A-4B35-A852-8448976621A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666" y="1973000"/>
            <a:ext cx="5192812" cy="323091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C86EA14-C53A-4244-8052-F497962984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5871" t="70423"/>
          <a:stretch/>
        </p:blipFill>
        <p:spPr>
          <a:xfrm>
            <a:off x="6192031" y="1412776"/>
            <a:ext cx="2383877" cy="14773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1454DAE-D918-4AD8-9C4E-056DEE399AB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2" y="3471669"/>
            <a:ext cx="7053334" cy="32911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1124744"/>
            <a:ext cx="741682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68275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Как восстановить пароль:</a:t>
            </a:r>
          </a:p>
          <a:p>
            <a:r>
              <a:rPr lang="ru-RU" dirty="0"/>
              <a:t>1. Перейдите на сайт Навигатора по ссылке: </a:t>
            </a:r>
            <a:r>
              <a:rPr lang="ru-RU" dirty="0">
                <a:hlinkClick r:id="rId3"/>
              </a:rPr>
              <a:t>https://админка38.навигатор.дети/</a:t>
            </a:r>
            <a:endParaRPr lang="ru-RU" dirty="0"/>
          </a:p>
          <a:p>
            <a:r>
              <a:rPr lang="ru-RU" dirty="0"/>
              <a:t>2. В открывшемся окне нажмите кнопку "Восстановить пароль?", как показано на первом </a:t>
            </a:r>
            <a:r>
              <a:rPr lang="ru-RU" dirty="0" err="1"/>
              <a:t>скриншоте</a:t>
            </a:r>
            <a:r>
              <a:rPr lang="ru-RU" dirty="0"/>
              <a:t>.</a:t>
            </a:r>
          </a:p>
          <a:p>
            <a:r>
              <a:rPr lang="ru-RU" dirty="0"/>
              <a:t>3. Введите электронную почту, которую вы предоставили РМЦ для создания личного кабинета эксперта НОК ДОП на ваше имя.</a:t>
            </a:r>
          </a:p>
          <a:p>
            <a:r>
              <a:rPr lang="ru-RU" dirty="0"/>
              <a:t>4. На указанную вами электронную почту придет новый пароль для входа в систему. Обращаем ваше внимание, что письмо может попасть в папку СПАМ.</a:t>
            </a:r>
          </a:p>
        </p:txBody>
      </p:sp>
      <p:pic>
        <p:nvPicPr>
          <p:cNvPr id="1026" name="Picture 2" descr="C:\Хмыльнина\НОКО\Инструкции НОКО\Экспертам рассылка\Как восстановить пароль.jpg"/>
          <p:cNvPicPr>
            <a:picLocks noChangeAspect="1" noChangeArrowheads="1"/>
          </p:cNvPicPr>
          <p:nvPr/>
        </p:nvPicPr>
        <p:blipFill>
          <a:blip r:embed="rId4" cstate="print"/>
          <a:srcRect l="21840" t="34250" r="12453"/>
          <a:stretch>
            <a:fillRect/>
          </a:stretch>
        </p:blipFill>
        <p:spPr bwMode="auto">
          <a:xfrm>
            <a:off x="1259632" y="3284327"/>
            <a:ext cx="3066511" cy="3429000"/>
          </a:xfrm>
          <a:prstGeom prst="rect">
            <a:avLst/>
          </a:prstGeom>
          <a:noFill/>
        </p:spPr>
      </p:pic>
      <p:pic>
        <p:nvPicPr>
          <p:cNvPr id="1027" name="Picture 3" descr="C:\Хмыльнина\НОКО\Инструкции НОКО\Экспертам рассылка\Как восстановить пароль1.jpg"/>
          <p:cNvPicPr>
            <a:picLocks noChangeAspect="1" noChangeArrowheads="1"/>
          </p:cNvPicPr>
          <p:nvPr/>
        </p:nvPicPr>
        <p:blipFill>
          <a:blip r:embed="rId5" cstate="print"/>
          <a:srcRect l="6895" t="9844" r="6895"/>
          <a:stretch>
            <a:fillRect/>
          </a:stretch>
        </p:blipFill>
        <p:spPr bwMode="auto">
          <a:xfrm>
            <a:off x="4697726" y="2996503"/>
            <a:ext cx="3744416" cy="3718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90C916-64C9-4C4E-BC5C-F60282AA5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672" y="445932"/>
            <a:ext cx="6591985" cy="1008112"/>
          </a:xfrm>
        </p:spPr>
        <p:txBody>
          <a:bodyPr/>
          <a:lstStyle/>
          <a:p>
            <a:pPr lvl="0">
              <a:spcBef>
                <a:spcPts val="0"/>
              </a:spcBef>
              <a:buClrTx/>
              <a:buNone/>
            </a:pPr>
            <a:r>
              <a:rPr lang="ru-RU" sz="2000" b="1" dirty="0">
                <a:solidFill>
                  <a:prstClr val="black"/>
                </a:solidFill>
              </a:rPr>
              <a:t>Ссылка на инструкции в Базе знаний:</a:t>
            </a:r>
          </a:p>
          <a:p>
            <a:pPr lvl="0">
              <a:spcBef>
                <a:spcPts val="0"/>
              </a:spcBef>
              <a:buClrTx/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https://inlearno.usedocs.com/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2DA413B-C434-4CAA-B3FA-0E772A9408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411" y="1486901"/>
            <a:ext cx="6156927" cy="30618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309B8B4-542F-48C0-9209-6C0B76D496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2429299"/>
            <a:ext cx="4660926" cy="42472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028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2022-01-28_09-23-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042" y="1475366"/>
            <a:ext cx="8577913" cy="51125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07603" y="259834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C75BC"/>
                </a:solidFill>
                <a:cs typeface="Times New Roman" pitchFamily="18" charset="0"/>
                <a:hlinkClick r:id="rId4"/>
              </a:rPr>
              <a:t>https://</a:t>
            </a:r>
            <a:r>
              <a:rPr lang="ru-RU" sz="2800" dirty="0">
                <a:solidFill>
                  <a:srgbClr val="1C75BC"/>
                </a:solidFill>
                <a:cs typeface="Times New Roman" pitchFamily="18" charset="0"/>
                <a:hlinkClick r:id="rId4"/>
              </a:rPr>
              <a:t>админка38.навигатор.дети</a:t>
            </a:r>
            <a:endParaRPr lang="ru-RU" sz="2800" dirty="0">
              <a:solidFill>
                <a:srgbClr val="1C75BC"/>
              </a:solidFill>
              <a:cs typeface="Times New Roman" pitchFamily="18" charset="0"/>
            </a:endParaRPr>
          </a:p>
          <a:p>
            <a:r>
              <a:rPr lang="en-US" sz="2800" dirty="0">
                <a:cs typeface="Times New Roman" pitchFamily="18" charset="0"/>
                <a:hlinkClick r:id="rId5"/>
              </a:rPr>
              <a:t>http://</a:t>
            </a:r>
            <a:r>
              <a:rPr lang="ru-RU" sz="2800" dirty="0">
                <a:cs typeface="Times New Roman" pitchFamily="18" charset="0"/>
                <a:hlinkClick r:id="rId5"/>
              </a:rPr>
              <a:t>детирк38.рф/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3215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692696"/>
            <a:ext cx="4248472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cs typeface="Times New Roman" pitchFamily="18" charset="0"/>
              </a:rPr>
              <a:t>Контакты:  </a:t>
            </a:r>
            <a:r>
              <a:rPr lang="ru-RU" sz="2000" dirty="0">
                <a:cs typeface="Times New Roman" pitchFamily="18" charset="0"/>
              </a:rPr>
              <a:t>г. Иркутск, </a:t>
            </a:r>
          </a:p>
          <a:p>
            <a:pPr marL="0" indent="0">
              <a:buNone/>
            </a:pPr>
            <a:r>
              <a:rPr lang="ru-RU" sz="2000" dirty="0">
                <a:cs typeface="Times New Roman" pitchFamily="18" charset="0"/>
              </a:rPr>
              <a:t>ул. 1-я </a:t>
            </a:r>
            <a:r>
              <a:rPr lang="ru-RU" sz="2000" dirty="0" err="1">
                <a:cs typeface="Times New Roman" pitchFamily="18" charset="0"/>
              </a:rPr>
              <a:t>Красноказачья</a:t>
            </a:r>
            <a:r>
              <a:rPr lang="ru-RU" sz="2000" dirty="0">
                <a:cs typeface="Times New Roman" pitchFamily="18" charset="0"/>
              </a:rPr>
              <a:t>, д. 9</a:t>
            </a:r>
            <a:endParaRPr lang="en-US" sz="20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>
                <a:cs typeface="Times New Roman" pitchFamily="18" charset="0"/>
              </a:rPr>
              <a:t>Сайт: </a:t>
            </a:r>
            <a:r>
              <a:rPr lang="en-US" sz="2000" dirty="0">
                <a:cs typeface="Times New Roman" pitchFamily="18" charset="0"/>
                <a:hlinkClick r:id="rId2"/>
              </a:rPr>
              <a:t>http://</a:t>
            </a:r>
            <a:r>
              <a:rPr lang="ru-RU" sz="2000" dirty="0">
                <a:cs typeface="Times New Roman" pitchFamily="18" charset="0"/>
                <a:hlinkClick r:id="rId2"/>
              </a:rPr>
              <a:t>детирк38.рф/</a:t>
            </a:r>
            <a:endParaRPr lang="ru-RU" sz="20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cs typeface="Times New Roman" pitchFamily="18" charset="0"/>
              </a:rPr>
              <a:t>E-mail</a:t>
            </a:r>
            <a:r>
              <a:rPr lang="ru-RU" sz="2000" dirty="0">
                <a:cs typeface="Times New Roman" pitchFamily="18" charset="0"/>
              </a:rPr>
              <a:t>: </a:t>
            </a:r>
            <a:r>
              <a:rPr lang="en-US" sz="2000" dirty="0" err="1">
                <a:cs typeface="Times New Roman" pitchFamily="18" charset="0"/>
                <a:hlinkClick r:id="rId3"/>
              </a:rPr>
              <a:t>detirk</a:t>
            </a:r>
            <a:r>
              <a:rPr lang="ru-RU" sz="2000" dirty="0">
                <a:cs typeface="Times New Roman" pitchFamily="18" charset="0"/>
                <a:hlinkClick r:id="rId3"/>
              </a:rPr>
              <a:t>38</a:t>
            </a:r>
            <a:r>
              <a:rPr lang="en-US" sz="2000" dirty="0">
                <a:cs typeface="Times New Roman" pitchFamily="18" charset="0"/>
                <a:hlinkClick r:id="rId3"/>
              </a:rPr>
              <a:t>@</a:t>
            </a:r>
            <a:r>
              <a:rPr lang="en-US" sz="2000" dirty="0" err="1">
                <a:cs typeface="Times New Roman" pitchFamily="18" charset="0"/>
                <a:hlinkClick r:id="rId3"/>
              </a:rPr>
              <a:t>mail.ru</a:t>
            </a:r>
            <a:endParaRPr lang="en-US" sz="20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dirty="0">
                <a:cs typeface="Times New Roman" pitchFamily="18" charset="0"/>
              </a:rPr>
              <a:t>Региональный модельный центр</a:t>
            </a:r>
          </a:p>
          <a:p>
            <a:pPr marL="0" indent="0">
              <a:buNone/>
            </a:pPr>
            <a:r>
              <a:rPr lang="ru-RU" sz="2000" dirty="0">
                <a:cs typeface="Times New Roman" pitchFamily="18" charset="0"/>
              </a:rPr>
              <a:t>Тел.: 8 (3952) 500-448, доб.9</a:t>
            </a:r>
          </a:p>
          <a:p>
            <a:pPr marL="0" indent="0">
              <a:buNone/>
            </a:pPr>
            <a:r>
              <a:rPr lang="en-US" sz="2000" dirty="0">
                <a:cs typeface="Times New Roman" pitchFamily="18" charset="0"/>
              </a:rPr>
              <a:t>E-mail</a:t>
            </a:r>
            <a:r>
              <a:rPr lang="ru-RU" sz="2000" dirty="0">
                <a:cs typeface="Times New Roman" pitchFamily="18" charset="0"/>
              </a:rPr>
              <a:t>: </a:t>
            </a:r>
            <a:r>
              <a:rPr lang="en-US" sz="2000" dirty="0">
                <a:cs typeface="Times New Roman" pitchFamily="18" charset="0"/>
                <a:hlinkClick r:id="rId4"/>
              </a:rPr>
              <a:t>rmc@detirk.ru</a:t>
            </a:r>
            <a:endParaRPr lang="ru-RU" sz="20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dirty="0">
                <a:cs typeface="Times New Roman" pitchFamily="18" charset="0"/>
              </a:rPr>
              <a:t>Тех.поддержка Навигатора</a:t>
            </a:r>
            <a:endParaRPr lang="en-US" sz="2000" b="1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dirty="0">
                <a:cs typeface="Times New Roman" pitchFamily="18" charset="0"/>
              </a:rPr>
              <a:t>Тел. 8 (395)2 500-448, доб.5</a:t>
            </a:r>
          </a:p>
          <a:p>
            <a:pPr marL="0" indent="0">
              <a:buNone/>
            </a:pPr>
            <a:r>
              <a:rPr lang="en-US" sz="2000" dirty="0">
                <a:cs typeface="Times New Roman" pitchFamily="18" charset="0"/>
              </a:rPr>
              <a:t>E-mail: </a:t>
            </a:r>
            <a:r>
              <a:rPr lang="en-US" sz="2000" u="sng" dirty="0">
                <a:cs typeface="Times New Roman" pitchFamily="18" charset="0"/>
                <a:hlinkClick r:id="rId5"/>
              </a:rPr>
              <a:t>navigator.detirk@yandex.ru</a:t>
            </a:r>
            <a:endParaRPr lang="ru-RU" sz="2000" dirty="0"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3242916" cy="36294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90265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6524</TotalTime>
  <Words>589</Words>
  <Application>Microsoft Office PowerPoint</Application>
  <PresentationFormat>Экран (4:3)</PresentationFormat>
  <Paragraphs>76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Модельный центр как ядро региональной системы дополнительного образования детей</dc:title>
  <dc:creator>Л.Е.. Конкина</dc:creator>
  <cp:lastModifiedBy>user</cp:lastModifiedBy>
  <cp:revision>400</cp:revision>
  <cp:lastPrinted>2020-02-19T06:51:39Z</cp:lastPrinted>
  <dcterms:created xsi:type="dcterms:W3CDTF">2019-03-05T11:02:11Z</dcterms:created>
  <dcterms:modified xsi:type="dcterms:W3CDTF">2022-09-13T01:17:26Z</dcterms:modified>
</cp:coreProperties>
</file>