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19" r:id="rId3"/>
    <p:sldId id="384" r:id="rId4"/>
    <p:sldId id="420" r:id="rId5"/>
    <p:sldId id="385" r:id="rId6"/>
    <p:sldId id="400" r:id="rId7"/>
    <p:sldId id="386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399" r:id="rId21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8" autoAdjust="0"/>
    <p:restoredTop sz="90786" autoAdjust="0"/>
  </p:normalViewPr>
  <p:slideViewPr>
    <p:cSldViewPr snapToGrid="0">
      <p:cViewPr varScale="1">
        <p:scale>
          <a:sx n="79" d="100"/>
          <a:sy n="79" d="100"/>
        </p:scale>
        <p:origin x="269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52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52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ED59B-344E-42C9-AFA4-F2EDBD0365C2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445"/>
            <a:ext cx="2946400" cy="4952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7445"/>
            <a:ext cx="2946400" cy="4952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5C47D-BCFF-4E92-B162-3A84076E03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917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C5F73-C4A8-4EA8-9516-9771B85D8347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507A9-CFA5-44FF-BBB8-107BDC126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102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507A9-CFA5-44FF-BBB8-107BDC1265D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21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507A9-CFA5-44FF-BBB8-107BDC1265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66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491531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578918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36155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32288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6856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515456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7215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046103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727583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62413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32146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8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  <a:lumMod val="0"/>
                <a:lumOff val="10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A66D9-C9A4-455A-BEB3-3C76853DFAE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67B46-9454-4336-B704-6A9C320E2B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53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consultantplus://offline/ref=84345881026ECCA9FEFA4A96C86E766AF0F82CED9172D6D9B94BE20962134E33445B75FB6AC708C663A2A79085E0AD2C709C6B94827710E1c1V6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55651" y="1001949"/>
            <a:ext cx="8015590" cy="276265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Экспертиза дополнительных общеразвивающих программ в АИС «Навигатор дополнительного образования Иркутской области» </a:t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600" b="1" smtClean="0">
                <a:latin typeface="Arial" panose="020B0604020202020204" pitchFamily="34" charset="0"/>
                <a:cs typeface="Arial" panose="020B0604020202020204" pitchFamily="34" charset="0"/>
              </a:rPr>
              <a:t>от 10.10.2023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86016" y="4533089"/>
            <a:ext cx="4484075" cy="196931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Ларичкина Наталья Владимировна,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ведущий советник отдела федерального государственного надзора за соблюдением законодательства управления контрольно-надзорной деятельности и государственных услуг министерства образования Иркутской области,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к.п.н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., тел. 53-77-26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5" y="0"/>
            <a:ext cx="2112103" cy="211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749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8"/>
          <p:cNvCxnSpPr>
            <a:cxnSpLocks noChangeShapeType="1"/>
          </p:cNvCxnSpPr>
          <p:nvPr/>
        </p:nvCxnSpPr>
        <p:spPr bwMode="auto">
          <a:xfrm>
            <a:off x="214313" y="838200"/>
            <a:ext cx="10110787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cxnSp>
      <p:sp>
        <p:nvSpPr>
          <p:cNvPr id="3" name="TextBox 2"/>
          <p:cNvSpPr txBox="1"/>
          <p:nvPr/>
        </p:nvSpPr>
        <p:spPr>
          <a:xfrm>
            <a:off x="290513" y="1376313"/>
            <a:ext cx="11653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055" y="1214816"/>
            <a:ext cx="11050420" cy="948479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507556" y="2144713"/>
            <a:ext cx="36576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400" b="1"/>
              <a:t>Экспертиза - 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995445" y="3119229"/>
            <a:ext cx="3097213" cy="284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dirty="0">
                <a:cs typeface="Times New Roman" panose="02020603050405020304" pitchFamily="18" charset="0"/>
              </a:rPr>
              <a:t>исследование </a:t>
            </a:r>
            <a:r>
              <a:rPr lang="ru-RU" altLang="ru-RU" sz="2000" dirty="0">
                <a:cs typeface="Times New Roman" panose="02020603050405020304" pitchFamily="18" charset="0"/>
              </a:rPr>
              <a:t>специалистом (экспертом) каких-либо вопросов, решение которых требует специальных познаний в области науки, техники, искусства и т.д.</a:t>
            </a:r>
            <a:r>
              <a:rPr lang="ru-RU" altLang="ru-RU" sz="2000" dirty="0"/>
              <a:t> (энциклопедический словарь) 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145698" y="3163683"/>
            <a:ext cx="3414713" cy="132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dirty="0">
                <a:cs typeface="Times New Roman" panose="02020603050405020304" pitchFamily="18" charset="0"/>
              </a:rPr>
              <a:t>рассмотрение какого-либо вопроса экспертами для дачи определённого </a:t>
            </a:r>
            <a:r>
              <a:rPr lang="ru-RU" altLang="ru-RU" sz="2000" b="1" dirty="0">
                <a:cs typeface="Times New Roman" panose="02020603050405020304" pitchFamily="18" charset="0"/>
              </a:rPr>
              <a:t>заключения</a:t>
            </a:r>
            <a:r>
              <a:rPr lang="ru-RU" altLang="ru-RU" sz="2000" b="1" dirty="0"/>
              <a:t> </a:t>
            </a:r>
            <a:r>
              <a:rPr lang="ru-RU" altLang="ru-RU" sz="2000" dirty="0"/>
              <a:t>(словарь </a:t>
            </a:r>
            <a:r>
              <a:rPr lang="ru-RU" altLang="ru-RU" sz="2000" dirty="0" err="1"/>
              <a:t>С.И.Ожегова</a:t>
            </a:r>
            <a:r>
              <a:rPr lang="ru-RU" altLang="ru-RU" sz="2000" dirty="0"/>
              <a:t>)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 rot="3191183">
            <a:off x="3190222" y="2558949"/>
            <a:ext cx="288925" cy="647700"/>
          </a:xfrm>
          <a:prstGeom prst="downArrow">
            <a:avLst>
              <a:gd name="adj1" fmla="val 50000"/>
              <a:gd name="adj2" fmla="val 56044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 rot="18986056">
            <a:off x="7211530" y="2572474"/>
            <a:ext cx="288925" cy="647700"/>
          </a:xfrm>
          <a:prstGeom prst="downArrow">
            <a:avLst>
              <a:gd name="adj1" fmla="val 50000"/>
              <a:gd name="adj2" fmla="val 56044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10580831" flipH="1" flipV="1">
            <a:off x="5605677" y="3737945"/>
            <a:ext cx="378323" cy="1026089"/>
          </a:xfrm>
          <a:prstGeom prst="downArrow">
            <a:avLst>
              <a:gd name="adj1" fmla="val 50000"/>
              <a:gd name="adj2" fmla="val 375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966994" y="5015354"/>
            <a:ext cx="2895600" cy="10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dirty="0">
                <a:cs typeface="Times New Roman" panose="02020603050405020304" pitchFamily="18" charset="0"/>
              </a:rPr>
              <a:t>в переводе с французского означает </a:t>
            </a:r>
            <a:r>
              <a:rPr lang="ru-RU" altLang="ru-RU" sz="2000" b="1" dirty="0">
                <a:cs typeface="Times New Roman" panose="02020603050405020304" pitchFamily="18" charset="0"/>
              </a:rPr>
              <a:t>«доказательство</a:t>
            </a:r>
            <a:r>
              <a:rPr lang="ru-RU" altLang="ru-RU" sz="2000" b="1" dirty="0" smtClean="0">
                <a:cs typeface="Times New Roman" panose="02020603050405020304" pitchFamily="18" charset="0"/>
              </a:rPr>
              <a:t>»</a:t>
            </a:r>
            <a:endParaRPr lang="ru-RU" altLang="ru-RU" sz="2000" b="1" dirty="0"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380"/>
            <a:ext cx="1353429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138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3820" y="311286"/>
            <a:ext cx="7898861" cy="80739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Нормативные правовые документы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374" y="1118681"/>
            <a:ext cx="1172182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Федеральный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закон от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29.12.2012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273-ФЗ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образовании в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indent="-457200" algn="just">
              <a:buFontTx/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и осуществления образовательной деятельности по дополнительным общеобразовательным программам,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утв.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приказом Министерства просвещения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РФ от 27.07.2022 </a:t>
            </a:r>
            <a:b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 629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вступил в силу с 01.03.2023 и действует до 28.02.2029 (</a:t>
            </a:r>
            <a:r>
              <a:rPr lang="ru-RU" sz="1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от 09.11.2018</a:t>
            </a:r>
            <a:r>
              <a:rPr lang="ru-RU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утратил силу!!!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  <a:hlinkClick r:id="rId2" tooltip="Приказ Минобрнауки России N 882, Минпросвещения России N 391 от 05.08.2020 &quot;Об организации и осуществлении образовательной деятельности при сетевой форме реализации образовательных программ&quot; (вместе с &quot;Порядком организации и осуществления образовательной "/>
              </a:rPr>
              <a:t>Порядок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и осуществления образовательной деятельности при сетевой форме реализации образовательных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программ, утв. приказом Министерства науки и высшего образования РФ и Министерства просвещения РФ от 05.08.</a:t>
            </a:r>
            <a:r>
              <a:rPr lang="ru-RU" sz="170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2020 </a:t>
            </a:r>
            <a:r>
              <a:rPr lang="ru-RU" sz="1700" b="1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№ 882/391 (с последними изменениями от 22.02.2023)</a:t>
            </a:r>
            <a:endParaRPr lang="ru-RU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Порядок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программ, утв. постановлением Правительства РФ от 2023 года (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вступил в силу!!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!) (приказ Министерства образования и науки РФ от 23 августа 2017 года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 816</a:t>
            </a:r>
            <a:r>
              <a:rPr lang="ru-RU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утратил силу</a:t>
            </a:r>
            <a:r>
              <a:rPr lang="ru-RU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с 01.09.2023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just">
              <a:buFontTx/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Постановление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Главного государственного санитарного врача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РФ от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28 сентября 2020 года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№ 28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Об утверждении санитарных правил СП 2.4.3648-20 «Санитарно-эпидемиологические требования к организации воспитания и обучения, отдыха и оздоровления детей и молодежи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 marL="457200" indent="-457200" algn="just">
              <a:buFontTx/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Постановление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Главного государственного санитарного врача РФ от 28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января 2021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b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Об утверждении санитарных правил и норм СанПиН 1.2.3685-21 «Гигиенические нормативы и требования к обеспечению безопасности и (или) безвредности для человека факторов среды обитания» (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Гигиенические нормативы по устройству, содержанию и режиму работы организаций воспитания и обучения, отдыха и оздоровления детей и молодежи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)(с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изменениями от 30.12.2022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buFontTx/>
              <a:buAutoNum type="arabicPeriod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ГАУ ДО ИО «ЦРДОД» от 28 января 2022 года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 40/1-од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«Об утверждении экспертного листа оценки дополнительной общеразвивающей программы» (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изменениями от …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3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4635907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4582" y="365126"/>
            <a:ext cx="6049818" cy="5308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4204" y="1400784"/>
            <a:ext cx="1142459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Оценка дополнительной общеразвивающей программы состоит из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двух частей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технической экспертизы,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экспертизы содержания. </a:t>
            </a:r>
          </a:p>
          <a:p>
            <a:pPr algn="just"/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ходе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технической экспертизы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экспертом сделан вывод о том, что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программа нуждается в доработке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не может быть рекомендована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для формирования Реестра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 </a:t>
            </a:r>
            <a:r>
              <a:rPr lang="ru-RU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рамках государственной услуги «Реализация дополнительных общеразвивающих программ» в соответствии с социальными </a:t>
            </a:r>
            <a:r>
              <a:rPr lang="ru-RU" sz="2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сертификатами (далее)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так как отсутствуют следующие обязательные структурные элементы программы: (указать какие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 то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экспертиза содержания не проводится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случае вывода эксперта по результатам технической экспертизы «Все обязательные структурные элементы программы имеются», проводится экспертиза содержания.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Общий вывод эксперта формулируется на основе раздела 12. Методика оценки полученных результатов экспертизы.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4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35030" y="365125"/>
            <a:ext cx="476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Памятка для эксперта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20640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8983" y="238540"/>
            <a:ext cx="8169965" cy="8249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Техническая экспертиза 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дополнительной общеразвивающей программы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5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092422"/>
              </p:ext>
            </p:extLst>
          </p:nvPr>
        </p:nvGraphicFramePr>
        <p:xfrm>
          <a:off x="298175" y="1074469"/>
          <a:ext cx="11698356" cy="5153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36691">
                  <a:extLst>
                    <a:ext uri="{9D8B030D-6E8A-4147-A177-3AD203B41FA5}">
                      <a16:colId xmlns:a16="http://schemas.microsoft.com/office/drawing/2014/main" val="3836029872"/>
                    </a:ext>
                  </a:extLst>
                </a:gridCol>
                <a:gridCol w="1061665">
                  <a:extLst>
                    <a:ext uri="{9D8B030D-6E8A-4147-A177-3AD203B41FA5}">
                      <a16:colId xmlns:a16="http://schemas.microsoft.com/office/drawing/2014/main" val="3304587493"/>
                    </a:ext>
                  </a:extLst>
                </a:gridCol>
              </a:tblGrid>
              <a:tr h="574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Обязательные структурные элементы программы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(пункты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 22 статьи 2,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части 3 статьи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№ 273-ФЗ)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(+/-)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068943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программы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469688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программы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593451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Комплекс основных характеристик образования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080149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199490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618627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Планируемые результаты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013749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Организационно-педагогические условия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705756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Учебный план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610319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Календарный учебный график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584841"/>
                  </a:ext>
                </a:extLst>
              </a:tr>
              <a:tr h="6306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u="sng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 учебных предметов, курсов, дисциплин (модулей) </a:t>
                      </a:r>
                      <a:endParaRPr lang="ru-RU" sz="1800" b="0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u="sng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u="sng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учитывается при наличии)</a:t>
                      </a:r>
                      <a:endParaRPr lang="ru-RU" sz="1800" b="0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Н-р, не предусмотрено ДОП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3259792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Оценочные материалы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905977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Методические материалы</a:t>
                      </a:r>
                      <a:endParaRPr lang="ru-RU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734167"/>
                  </a:ext>
                </a:extLst>
              </a:tr>
              <a:tr h="5405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Формы аттестации (промежуточная аттестация – обязательно, </a:t>
                      </a:r>
                      <a:endParaRPr lang="ru-RU" sz="1800" b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u="sng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итоговая </a:t>
                      </a:r>
                      <a:r>
                        <a:rPr lang="ru-RU" sz="1800" b="0" u="sng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аттестация – учитывается при наличии)</a:t>
                      </a:r>
                      <a:endParaRPr lang="ru-RU" sz="1800" b="0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526940"/>
                  </a:ext>
                </a:extLst>
              </a:tr>
              <a:tr h="28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u="sng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Иные компоненты (учитывается при наличии)</a:t>
                      </a:r>
                      <a:endParaRPr lang="ru-RU" sz="1800" b="0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122081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86125" y="21732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470" y="6356350"/>
            <a:ext cx="377686" cy="42957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3" name="Прямоугольник 2"/>
          <p:cNvSpPr/>
          <p:nvPr/>
        </p:nvSpPr>
        <p:spPr>
          <a:xfrm>
            <a:off x="5645427" y="6356350"/>
            <a:ext cx="5913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Требования к структуре ДОП не установлены</a:t>
            </a:r>
          </a:p>
        </p:txBody>
      </p:sp>
    </p:spTree>
    <p:extLst>
      <p:ext uri="{BB962C8B-B14F-4D97-AF65-F5344CB8AC3E}">
        <p14:creationId xmlns:p14="http://schemas.microsoft.com/office/powerpoint/2010/main" val="22452412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537" y="505838"/>
            <a:ext cx="5785327" cy="6865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Выводы эксперта по результатам 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технической экспертизы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6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0936" y="1634247"/>
            <a:ext cx="104766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Все </a:t>
            </a:r>
            <a:r>
              <a:rPr lang="ru-RU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обязательные структурные элементы программы имеются</a:t>
            </a: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               </a:t>
            </a:r>
          </a:p>
          <a:p>
            <a:pPr algn="just"/>
            <a:r>
              <a:rPr lang="ru-RU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  <a:endParaRPr lang="ru-RU" sz="2400" b="1" i="1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ru-RU" sz="2400" b="1" i="1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endParaRPr lang="ru-RU" sz="24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r>
              <a:rPr lang="ru-RU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нуждается в доработке и не может быть рекомендована для формирования Реестра </a:t>
            </a: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программ в рамках государственной </a:t>
            </a:r>
            <a:r>
              <a:rPr lang="ru-RU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услуги «Реализация дополнительных общеразвивающих программ» в соответствии с социальными сертификатами, </a:t>
            </a: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 </a:t>
            </a:r>
            <a:r>
              <a:rPr lang="ru-RU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 отсутствуют следующие обязательные структурные элементы программы: (указать какие</a:t>
            </a:r>
            <a:r>
              <a:rPr lang="ru-RU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5202006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Экспертиза содержания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дополнительной общеразвивающей программы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0860" y="2431915"/>
            <a:ext cx="10312940" cy="22179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экспертном листе указаны:</a:t>
            </a:r>
          </a:p>
          <a:p>
            <a:pPr>
              <a:buFontTx/>
              <a:buChar char="-"/>
            </a:pPr>
            <a:r>
              <a:rPr lang="ru-RU" dirty="0" smtClean="0"/>
              <a:t>критерии оценки структурных элементов программы</a:t>
            </a:r>
          </a:p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оказатели  (соответствует, частично соответствует, </a:t>
            </a:r>
            <a:br>
              <a:rPr lang="ru-RU" dirty="0" smtClean="0"/>
            </a:br>
            <a:r>
              <a:rPr lang="ru-RU" dirty="0" smtClean="0"/>
              <a:t>не соответствует и др.)</a:t>
            </a:r>
          </a:p>
          <a:p>
            <a:pPr>
              <a:buFontTx/>
              <a:buChar char="-"/>
            </a:pPr>
            <a:r>
              <a:rPr lang="ru-RU" dirty="0"/>
              <a:t>и</a:t>
            </a:r>
            <a:r>
              <a:rPr lang="ru-RU" dirty="0" smtClean="0"/>
              <a:t>ндикаторы в баллах (2 балла, 1 балл, 0 баллов 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7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4333719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076152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1.Титульный лист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8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166259"/>
              </p:ext>
            </p:extLst>
          </p:nvPr>
        </p:nvGraphicFramePr>
        <p:xfrm>
          <a:off x="612843" y="1805571"/>
          <a:ext cx="11215990" cy="3612735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6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1.1. Содержит полное наименование образовательной организации, </a:t>
                      </a: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дополнительной общеразвивающей программы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, указана направленность программы; ФИО, должность разработчика(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ов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) программы; название города, населенного пункта, в котором реализуется программа, год разработки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программы;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рограмма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утверждена образовательной организацией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1 ч. 4 ст.12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№ 273-ФЗ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1.2. Программа </a:t>
                      </a: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обновлена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в текущем году с учетом развития науки, техники, культуры, экономики, технологий и социальной сферы (указана дата утверждения программы или дата внесения изменений)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п.17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4002821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426347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2.Пояснительная записка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9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811214"/>
              </p:ext>
            </p:extLst>
          </p:nvPr>
        </p:nvGraphicFramePr>
        <p:xfrm>
          <a:off x="622569" y="1328462"/>
          <a:ext cx="11206263" cy="4725193"/>
        </p:xfrm>
        <a:graphic>
          <a:graphicData uri="http://schemas.openxmlformats.org/drawingml/2006/table">
            <a:tbl>
              <a:tblPr firstRow="1" bandRow="1"/>
              <a:tblGrid>
                <a:gridCol w="806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8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2364">
                <a:tc>
                  <a:txBody>
                    <a:bodyPr/>
                    <a:lstStyle/>
                    <a:p>
                      <a:pPr marR="7429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2.1. Содержит цель, задачи, указаны возраст и количество обучающихся в детском объединении (группе)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6, 11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538">
                <a:tc>
                  <a:txBody>
                    <a:bodyPr/>
                    <a:lstStyle/>
                    <a:p>
                      <a:pPr marR="74295"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2.2. 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Содержит комплекс основных характеристик программы: объем и сроки освоения программы, актуальность, отличительные особенности, адресат, в том числе для категории детей с ОВЗ, детей-инвалидов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ч. 1, 4 ст. 75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№ 273-ФЗ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2491784"/>
                  </a:ext>
                </a:extLst>
              </a:tr>
              <a:tr h="817523">
                <a:tc>
                  <a:txBody>
                    <a:bodyPr/>
                    <a:lstStyle/>
                    <a:p>
                      <a:pPr marR="74295"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2.3. Программа учитывает возрастные и индивидуальные особенности обучающихся; особенности психофизического развития, обоснован принцип комплектования групп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 7, 9 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9616157"/>
                  </a:ext>
                </a:extLst>
              </a:tr>
              <a:tr h="1449229">
                <a:tc>
                  <a:txBody>
                    <a:bodyPr/>
                    <a:lstStyle/>
                    <a:p>
                      <a:pPr marR="7429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2.4. Описание возможных используемых образовательных технологий, в том числе дистанционных образовательных технологий, электронного обучения; форм, методов, средств обучения и воспитания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п.14, 16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9201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5764866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3.Учебный план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10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592711"/>
              </p:ext>
            </p:extLst>
          </p:nvPr>
        </p:nvGraphicFramePr>
        <p:xfrm>
          <a:off x="612843" y="1805571"/>
          <a:ext cx="11215990" cy="3356042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6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3.1. Содержит перечень, трудоемкость, последовательность и распределение по периодам обучения учебных предметов, курсов, дисциплин (модулей) (</a:t>
                      </a:r>
                      <a:r>
                        <a:rPr lang="ru-RU" sz="2000" i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при наличии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), практику, иные виды учебной деятельности, формы промежуточной аттестации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п.22 ст. 2 № 273-ФЗ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3.2. Продолжительность реализации программы обусловлена целями и задачами программы, планируемыми результатами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290654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669539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4.Календарный учебный график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11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286048"/>
              </p:ext>
            </p:extLst>
          </p:nvPr>
        </p:nvGraphicFramePr>
        <p:xfrm>
          <a:off x="612843" y="1805571"/>
          <a:ext cx="11215990" cy="3356042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6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4.1. Календарный учебный график содержит теоретические и практические часы, соответствует учебному году, позволяет выполнить учебный план в полном объеме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Требования к форме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не установлены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4.2. Программа реализуется в течение всего учебного года, включая каникулярное время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п.8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023020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708449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5.Содержание программы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12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282764"/>
              </p:ext>
            </p:extLst>
          </p:nvPr>
        </p:nvGraphicFramePr>
        <p:xfrm>
          <a:off x="612843" y="1805571"/>
          <a:ext cx="11215990" cy="3356042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6907">
                <a:tc>
                  <a:txBody>
                    <a:bodyPr/>
                    <a:lstStyle/>
                    <a:p>
                      <a:pPr marR="590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5.1.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 содержании программы дано описание разделов и тем программы в соответствии с перечнем, последовательностью, определенными в учебном плане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5.2.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Содержание программы направлено на достижение обучающимися планируемых результатов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152107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543079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6.Планируемые результаты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13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057110"/>
              </p:ext>
            </p:extLst>
          </p:nvPr>
        </p:nvGraphicFramePr>
        <p:xfrm>
          <a:off x="612843" y="1805571"/>
          <a:ext cx="11215990" cy="3356042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69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6.1. Планируемые результаты сформулированы с учетом цели, задач, объема программы как требования к знаниям и умениям, либо компетенциям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6.2. Планируемые результаты определены по всем годам обучения или по возрастным категориям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6056011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7389386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7.Организационно-педагогические условия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14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82754"/>
              </p:ext>
            </p:extLst>
          </p:nvPr>
        </p:nvGraphicFramePr>
        <p:xfrm>
          <a:off x="612843" y="1805571"/>
          <a:ext cx="11215990" cy="4303399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0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7.1.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Наличие необходимых (реальных) материально-технических условий (характеристика помещений для занятий, 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перечень оборудования, инструментов и материалов, необходимых для реализации программы)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п.7 № 1490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64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7.2. Наличие учебно-методического обеспечения или информационного обеспечения (</a:t>
                      </a:r>
                      <a:r>
                        <a:rPr lang="ru-RU" sz="2000" i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при необходимости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4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7.3. Кадровое обеспечение программы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п.20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128865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546760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552807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8.Оценочные материалы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15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528311"/>
              </p:ext>
            </p:extLst>
          </p:nvPr>
        </p:nvGraphicFramePr>
        <p:xfrm>
          <a:off x="612843" y="1805571"/>
          <a:ext cx="11215990" cy="3356042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69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8.1. Оценочные материалы для проведения промежуточной аттестации обучающихся по годам обучения или по возрастным категориям (итоговой аттестации </a:t>
                      </a:r>
                      <a:r>
                        <a:rPr lang="ru-RU" sz="2000" i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при наличии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): оценочные листы, протоколы промежуточной аттестации, критерии оценивания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8.2. Совокупность оценочных материалов по программе позволяет выявить и оценить степень достижения планируемых результатов, заявленных в самой программе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947628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718177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9.Методические материалы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16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01045"/>
              </p:ext>
            </p:extLst>
          </p:nvPr>
        </p:nvGraphicFramePr>
        <p:xfrm>
          <a:off x="856034" y="2149164"/>
          <a:ext cx="10497766" cy="1615440"/>
        </p:xfrm>
        <a:graphic>
          <a:graphicData uri="http://schemas.openxmlformats.org/drawingml/2006/table">
            <a:tbl>
              <a:tblPr firstRow="1" bandRow="1"/>
              <a:tblGrid>
                <a:gridCol w="862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958">
                  <a:extLst>
                    <a:ext uri="{9D8B030D-6E8A-4147-A177-3AD203B41FA5}">
                      <a16:colId xmlns:a16="http://schemas.microsoft.com/office/drawing/2014/main" val="97064635"/>
                    </a:ext>
                  </a:extLst>
                </a:gridCol>
              </a:tblGrid>
              <a:tr h="1303506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9.1. Методические материалы, разработанные педагогическим работником самостоятельно в рамках реализации данной программы (разработка занятий, памятка для родителей или обучающихся, рекомендации для выполнения домашнего задания, сценарии воспитательных или отчетных мероприятий и др.)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Tx/>
                        <a:buNone/>
                      </a:pPr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Требования к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 содержанию не установлены</a:t>
                      </a:r>
                      <a:endParaRPr lang="ru-RU" sz="20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7976385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301509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10.Культура оформления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17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623125"/>
              </p:ext>
            </p:extLst>
          </p:nvPr>
        </p:nvGraphicFramePr>
        <p:xfrm>
          <a:off x="612843" y="1805571"/>
          <a:ext cx="11215990" cy="3019348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8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10.1. Выдержан единый стиль в оформлении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10.2. Терминология соответствует действующему законодательству в сфере образования, обоснованность используемой терминологии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ст.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2, 33 и др. № 273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10.3. Оптимальность объема (страниц)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128865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2298185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6572262" cy="6566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11.Дополнительная информация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18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3504"/>
              </p:ext>
            </p:extLst>
          </p:nvPr>
        </p:nvGraphicFramePr>
        <p:xfrm>
          <a:off x="612843" y="1805571"/>
          <a:ext cx="11215990" cy="3077884"/>
        </p:xfrm>
        <a:graphic>
          <a:graphicData uri="http://schemas.openxmlformats.org/drawingml/2006/table">
            <a:tbl>
              <a:tblPr firstRow="1" bandRow="1"/>
              <a:tblGrid>
                <a:gridCol w="807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8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11.1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Ориентация содержания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приоритетные направления социально-экономического развития региона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6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11.2 Форма реализации программы (сетевая,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с применением дистанционных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образовательных технологий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модульная,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краткосрочная, наличие индивидуальных учебных планов, программа на ин. языке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и др.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пп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13, 14, 15, 18 № 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11.3. В программу включено проведение массовых мероприятий, совместная деятельность обучающихся и родителей (законных представителей)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п.19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128865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522989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1" y="535709"/>
            <a:ext cx="7185105" cy="6566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12. Методика оценки полученных результатов экспертизы для общего вывода эксперта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19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2406" cy="119236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736538"/>
              </p:ext>
            </p:extLst>
          </p:nvPr>
        </p:nvGraphicFramePr>
        <p:xfrm>
          <a:off x="612843" y="1805571"/>
          <a:ext cx="11215989" cy="3294264"/>
        </p:xfrm>
        <a:graphic>
          <a:graphicData uri="http://schemas.openxmlformats.org/drawingml/2006/table">
            <a:tbl>
              <a:tblPr firstRow="1" bandRow="1"/>
              <a:tblGrid>
                <a:gridCol w="1021404">
                  <a:extLst>
                    <a:ext uri="{9D8B030D-6E8A-4147-A177-3AD203B41FA5}">
                      <a16:colId xmlns:a16="http://schemas.microsoft.com/office/drawing/2014/main" val="957625902"/>
                    </a:ext>
                  </a:extLst>
                </a:gridCol>
                <a:gridCol w="4348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6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8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менее 26 баллов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программа нуждается в доработке и не может быть рекомендована для формирования Реестра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программ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6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от 26 до 40 баллов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программа нуждается в доработке и может быть рекомендована для формирования Реестра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программ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только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после устранения недочетов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от 41 до 52 баллов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программа рекомендована для формирования Реестра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программ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128865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7443077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ru-RU" sz="1600">
                <a:solidFill>
                  <a:schemeClr val="tx1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20</a:t>
            </a:fld>
            <a:endParaRPr lang="ru-RU" sz="16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998022" cy="1906621"/>
          </a:xfrm>
          <a:prstGeom prst="rect">
            <a:avLst/>
          </a:prstGeom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914400" y="2184468"/>
            <a:ext cx="7500025" cy="2387532"/>
          </a:xfrm>
          <a:prstGeom prst="wedgeRoundRectCallout">
            <a:avLst>
              <a:gd name="adj1" fmla="val 43447"/>
              <a:gd name="adj2" fmla="val 90796"/>
              <a:gd name="adj3" fmla="val 16667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7397" y="2560361"/>
            <a:ext cx="6887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БлагодарЮ</a:t>
            </a:r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! УСПЕХОВ В ЭКСПЕРТНОЙ ДЕЯТЕЛЬНОСТИ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3265304"/>
            <a:ext cx="3394953" cy="31617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893030" y="249526"/>
            <a:ext cx="2101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Работаем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с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273-ФЗ </a:t>
            </a:r>
          </a:p>
          <a:p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образовании в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210838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4914</TotalTime>
  <Words>1365</Words>
  <Application>Microsoft Office PowerPoint</Application>
  <PresentationFormat>Широкоэкранный</PresentationFormat>
  <Paragraphs>202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 Unicode MS</vt:lpstr>
      <vt:lpstr>Arial</vt:lpstr>
      <vt:lpstr>Calibri</vt:lpstr>
      <vt:lpstr>Calibri Light</vt:lpstr>
      <vt:lpstr>Times New Roman</vt:lpstr>
      <vt:lpstr>Wingdings</vt:lpstr>
      <vt:lpstr>Тема Office</vt:lpstr>
      <vt:lpstr>     Экспертиза дополнительных общеразвивающих программ в АИС «Навигатор дополнительного образования Иркутской области»  (от 10.10.2023)</vt:lpstr>
      <vt:lpstr>Презентация PowerPoint</vt:lpstr>
      <vt:lpstr>Нормативные правовые документы</vt:lpstr>
      <vt:lpstr> </vt:lpstr>
      <vt:lpstr>Техническая экспертиза  дополнительной общеразвивающей программы</vt:lpstr>
      <vt:lpstr>Выводы эксперта по результатам  технической экспертизы</vt:lpstr>
      <vt:lpstr>Экспертиза содержания  дополнительной общеразвивающей программы</vt:lpstr>
      <vt:lpstr>1.Титульный лист</vt:lpstr>
      <vt:lpstr>2.Пояснительная записка</vt:lpstr>
      <vt:lpstr>3.Учебный план</vt:lpstr>
      <vt:lpstr>4.Календарный учебный график</vt:lpstr>
      <vt:lpstr>5.Содержание программы</vt:lpstr>
      <vt:lpstr>6.Планируемые результаты</vt:lpstr>
      <vt:lpstr>7.Организационно-педагогические условия</vt:lpstr>
      <vt:lpstr>8.Оценочные материалы</vt:lpstr>
      <vt:lpstr>9.Методические материалы</vt:lpstr>
      <vt:lpstr>10.Культура оформления</vt:lpstr>
      <vt:lpstr>11.Дополнительная информация</vt:lpstr>
      <vt:lpstr>12. Методика оценки полученных результатов экспертизы для общего вывода эксперта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оказания государственных услуг</dc:title>
  <dc:creator>Антон О. Оловин</dc:creator>
  <cp:lastModifiedBy>Windows User</cp:lastModifiedBy>
  <cp:revision>425</cp:revision>
  <cp:lastPrinted>2022-01-13T02:03:14Z</cp:lastPrinted>
  <dcterms:created xsi:type="dcterms:W3CDTF">2013-06-27T23:55:08Z</dcterms:created>
  <dcterms:modified xsi:type="dcterms:W3CDTF">2023-10-11T01:26:02Z</dcterms:modified>
</cp:coreProperties>
</file>