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3" d="100"/>
          <a:sy n="123" d="100"/>
        </p:scale>
        <p:origin x="-2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53285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20" name="Shape 20"/>
          <p:cNvGrpSpPr/>
          <p:nvPr/>
        </p:nvGrpSpPr>
        <p:grpSpPr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21" name="Shape 21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2" name="Shape 22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3" name="Shape 23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0" t="0" r="0" b="0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4" name="Shape 24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0" t="0" r="0" b="0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0" t="0" r="0" b="0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26" name="Shape 26"/>
          <p:cNvSpPr txBox="1"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ctr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  <a:defRPr sz="2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ctr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ctr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ctr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ctr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ctr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9" name="Shape 39"/>
          <p:cNvSpPr/>
          <p:nvPr/>
        </p:nvSpPr>
        <p:spPr>
          <a:xfrm>
            <a:off x="6047438" y="4203592"/>
            <a:ext cx="2876429" cy="714026"/>
          </a:xfrm>
          <a:custGeom>
            <a:avLst/>
            <a:gdLst/>
            <a:ahLst/>
            <a:cxnLst/>
            <a:rect l="0" t="0" r="0" b="0"/>
            <a:pathLst>
              <a:path w="2706" h="640" extrusionOk="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lt2">
              <a:alpha val="28627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0" name="Shape 40"/>
          <p:cNvSpPr/>
          <p:nvPr/>
        </p:nvSpPr>
        <p:spPr>
          <a:xfrm>
            <a:off x="2619320" y="4075290"/>
            <a:ext cx="5544515" cy="850138"/>
          </a:xfrm>
          <a:custGeom>
            <a:avLst/>
            <a:gdLst/>
            <a:ahLst/>
            <a:cxnLst/>
            <a:rect l="0" t="0" r="0" b="0"/>
            <a:pathLst>
              <a:path w="5216" h="762" extrusionOk="0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lt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2828728" y="4087562"/>
            <a:ext cx="5467980" cy="774272"/>
          </a:xfrm>
          <a:custGeom>
            <a:avLst/>
            <a:gdLst/>
            <a:ahLst/>
            <a:cxnLst/>
            <a:rect l="0" t="0" r="0" b="0"/>
            <a:pathLst>
              <a:path w="5144" h="694" extrusionOk="0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5609489" y="4074174"/>
            <a:ext cx="3308000" cy="651549"/>
          </a:xfrm>
          <a:custGeom>
            <a:avLst/>
            <a:gdLst/>
            <a:ahLst/>
            <a:cxnLst/>
            <a:rect l="0" t="0" r="0" b="0"/>
            <a:pathLst>
              <a:path w="3112" h="584" extrusionOk="0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211665" y="4058555"/>
            <a:ext cx="8723376" cy="1329874"/>
          </a:xfrm>
          <a:custGeom>
            <a:avLst/>
            <a:gdLst/>
            <a:ahLst/>
            <a:cxnLst/>
            <a:rect l="0" t="0" r="0" b="0"/>
            <a:pathLst>
              <a:path w="8196" h="1192" extrusionOk="0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76655" y="2679192"/>
            <a:ext cx="3822192" cy="344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2"/>
          </p:nvPr>
        </p:nvSpPr>
        <p:spPr>
          <a:xfrm>
            <a:off x="4645152" y="2679192"/>
            <a:ext cx="3822192" cy="344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ctr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2"/>
          </p:nvPr>
        </p:nvSpPr>
        <p:spPr>
          <a:xfrm>
            <a:off x="677332" y="3429000"/>
            <a:ext cx="3820055" cy="269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302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302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302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302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3"/>
          </p:nvPr>
        </p:nvSpPr>
        <p:spPr>
          <a:xfrm>
            <a:off x="4648200" y="2678113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ctr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4"/>
          </p:nvPr>
        </p:nvSpPr>
        <p:spPr>
          <a:xfrm>
            <a:off x="4645025" y="3429000"/>
            <a:ext cx="3822192" cy="269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302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302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302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302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72" name="Shape 72"/>
          <p:cNvGrpSpPr/>
          <p:nvPr/>
        </p:nvGrpSpPr>
        <p:grpSpPr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3" name="Shape 73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0" t="0" r="0" b="0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6" name="Shape 76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0" t="0" r="0" b="0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7" name="Shape 77"/>
            <p:cNvSpPr/>
            <p:nvPr/>
          </p:nvSpPr>
          <p:spPr>
            <a:xfrm>
              <a:off x="-3905251" y="4294188"/>
              <a:ext cx="13027839" cy="1892300"/>
            </a:xfrm>
            <a:custGeom>
              <a:avLst/>
              <a:gdLst/>
              <a:ahLst/>
              <a:cxnLst/>
              <a:rect l="0" t="0" r="0" b="0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914400" y="3581400"/>
            <a:ext cx="3352800" cy="190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grpSp>
        <p:nvGrpSpPr>
          <p:cNvPr id="87" name="Shape 87"/>
          <p:cNvGrpSpPr/>
          <p:nvPr/>
        </p:nvGrpSpPr>
        <p:grpSpPr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88" name="Shape 88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89" name="Shape 89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0" t="0" r="0" b="0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1" name="Shape 91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0" t="0" r="0" b="0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0" t="0" r="0" b="0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ndara"/>
              <a:buNone/>
              <a:defRPr sz="3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2"/>
          </p:nvPr>
        </p:nvSpPr>
        <p:spPr>
          <a:xfrm>
            <a:off x="4651962" y="1828800"/>
            <a:ext cx="3904076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55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55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55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55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97" name="Shape 97"/>
          <p:cNvGrpSpPr/>
          <p:nvPr/>
        </p:nvGrpSpPr>
        <p:grpSpPr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98" name="Shape 98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0" name="Shape 100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0" t="0" r="0" b="0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1" name="Shape 101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0" t="0" r="0" b="0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2" name="Shape 102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0" t="0" r="0" b="0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ndara"/>
              <a:buNone/>
              <a:defRPr sz="28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4868333" y="2785533"/>
            <a:ext cx="3818467" cy="2421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2286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pic" idx="2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stA="30000" endPos="30000" dist="5000" dir="5400000" sy="-100000" algn="bl" rotWithShape="0"/>
          </a:effectLst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 rot="5400000">
            <a:off x="2850886" y="696649"/>
            <a:ext cx="3450696" cy="7408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20" name="Shape 120"/>
          <p:cNvGrpSpPr/>
          <p:nvPr/>
        </p:nvGrpSpPr>
        <p:grpSpPr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21" name="Shape 121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2" name="Shape 122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3" name="Shape 123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0" t="0" r="0" b="0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4" name="Shape 124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0" t="0" r="0" b="0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5" name="Shape 125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0" t="0" r="0" b="0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 rot="5400000">
            <a:off x="5414433" y="2662767"/>
            <a:ext cx="448733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ndara"/>
              <a:buNone/>
              <a:defRPr sz="4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 rot="5400000">
            <a:off x="1223433" y="681567"/>
            <a:ext cx="448733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7" name="Shape 7"/>
          <p:cNvGrpSpPr/>
          <p:nvPr/>
        </p:nvGrpSpPr>
        <p:grpSpPr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8" name="Shape 8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0" t="0" r="0" b="0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" name="Shape 9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0" t="0" r="0" b="0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" name="Shape 10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0" t="0" r="0" b="0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1" name="Shape 11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0" t="0" r="0" b="0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" name="Shape 12"/>
            <p:cNvSpPr/>
            <p:nvPr/>
          </p:nvSpPr>
          <p:spPr>
            <a:xfrm>
              <a:off x="-3905251" y="4294188"/>
              <a:ext cx="13027839" cy="1892300"/>
            </a:xfrm>
            <a:custGeom>
              <a:avLst/>
              <a:gdLst/>
              <a:ahLst/>
              <a:cxnLst/>
              <a:rect l="0" t="0" r="0" b="0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∗"/>
              <a:defRPr sz="2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∗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∗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∗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∗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Candara"/>
              <a:buNone/>
            </a:pPr>
            <a:r>
              <a:rPr lang="ru-RU" sz="3959" b="1" i="1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Применени</a:t>
            </a:r>
            <a:r>
              <a:rPr lang="ru-RU" sz="3959" b="1" i="1"/>
              <a:t>е</a:t>
            </a:r>
            <a:r>
              <a:rPr lang="ru-RU" sz="3959" b="1" i="1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 облачных технологий в дополнительном образовании детей</a:t>
            </a:r>
            <a:endParaRPr sz="3959" b="0" i="0" u="none" strike="noStrike" cap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33" name="Shape 133"/>
          <p:cNvSpPr txBox="1"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Подготовила</a:t>
            </a:r>
            <a:endParaRPr/>
          </a:p>
          <a:p>
            <a:pPr marL="0" marR="0" lvl="0" indent="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Пензина Елена Сергеевна</a:t>
            </a:r>
            <a:endParaRPr/>
          </a:p>
          <a:p>
            <a:pPr marL="0" marR="0" lvl="0" indent="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Педагог дополнительного образования, 1 КК</a:t>
            </a:r>
            <a:endParaRPr sz="2000" b="0" i="0" u="none" strike="noStrike" cap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7408200" cy="3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</a:pPr>
            <a:r>
              <a:rPr lang="ru-RU" sz="24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Облачные технологии/вычисления (cloud computing) 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-  это электронное хранилище ваших данных в сети интернет, которое позволяет хранить, редактировать, а также делиться  файлами и документами с другими интернет-пользователями. </a:t>
            </a:r>
            <a:endParaRPr sz="2400" b="0" i="0" u="none" strike="noStrike" cap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467544" y="548680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Candara"/>
              <a:buNone/>
            </a:pPr>
            <a:r>
              <a:rPr lang="ru-RU" sz="3959" b="1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Что такое облачные технологии и в чем их преимущества?</a:t>
            </a:r>
            <a:r>
              <a:rPr lang="ru-RU" sz="3959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/>
            </a:r>
            <a:br>
              <a:rPr lang="ru-RU" sz="3959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959" b="0" i="0" u="none" strike="noStrike" cap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354527" y="2077953"/>
            <a:ext cx="4068440" cy="4752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</a:pPr>
            <a:r>
              <a:rPr lang="ru-RU" sz="24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Экономия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 места на вашем компьютере, ноутбуке или мобильном устройстве.</a:t>
            </a:r>
            <a:endParaRPr/>
          </a:p>
          <a:p>
            <a:pPr marL="274320" marR="0" lvl="0" indent="-1219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endParaRPr sz="2400" b="0" i="0" u="none" strike="noStrike" cap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</a:pPr>
            <a:r>
              <a:rPr lang="ru-RU" sz="24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Приватность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. Настраиваемый доступ.</a:t>
            </a:r>
            <a:endParaRPr/>
          </a:p>
          <a:p>
            <a:pPr marL="274320" marR="0" lvl="0" indent="-1219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endParaRPr sz="2400" b="0" i="0" u="none" strike="noStrike" cap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</a:pPr>
            <a:r>
              <a:rPr lang="ru-RU" sz="24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Надежность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. Мощные серверы обеспечивают сохранность. Изменения сохраняются автоматически.</a:t>
            </a:r>
            <a:endParaRPr sz="2400" b="0" i="0" u="none" strike="noStrike" cap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Candara"/>
              <a:buNone/>
            </a:pPr>
            <a:r>
              <a:rPr lang="ru-RU" sz="3959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Преимущества облачных сервисов</a:t>
            </a:r>
            <a:endParaRPr/>
          </a:p>
        </p:txBody>
      </p:sp>
      <p:pic>
        <p:nvPicPr>
          <p:cNvPr id="146" name="Shape 146" descr="C:\Users\Длоин\Desktop\clou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6957" y="2708920"/>
            <a:ext cx="4741181" cy="396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4932040" y="2708681"/>
            <a:ext cx="3852416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</a:pPr>
            <a:r>
              <a:rPr lang="ru-RU" sz="24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Доступность.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 Доступ к информации, хранящейся на облаке, может получить каждый, кто имеет компьютер, планшет, любое мобильное устройство, подключенное к сети интернет.</a:t>
            </a:r>
            <a:endParaRPr sz="2400" b="0" i="0" u="none" strike="noStrike" cap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Candara"/>
              <a:buNone/>
            </a:pPr>
            <a:r>
              <a:rPr lang="ru-RU" sz="3959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Преимущества облачных сервисов</a:t>
            </a:r>
            <a:endParaRPr sz="3959" b="0" i="0" u="none" strike="noStrike" cap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53" name="Shape 153" descr="C:\Users\Длоин\Desktop\2.png"/>
          <p:cNvPicPr preferRelativeResize="0"/>
          <p:nvPr/>
        </p:nvPicPr>
        <p:blipFill rotWithShape="1">
          <a:blip r:embed="rId3">
            <a:alphaModFix/>
          </a:blip>
          <a:srcRect l="46618" t="2570" r="2260" b="3967"/>
          <a:stretch/>
        </p:blipFill>
        <p:spPr>
          <a:xfrm>
            <a:off x="467544" y="2348880"/>
            <a:ext cx="4332506" cy="396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5292080" y="2708920"/>
            <a:ext cx="3636392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</a:pPr>
            <a:r>
              <a:rPr lang="ru-RU" sz="2400" b="1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Совместная деятельность. 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Возможность организации совместной работы  (вносить изменения, комментировать).</a:t>
            </a:r>
            <a:endParaRPr sz="2400" b="0" i="0" u="none" strike="noStrike" cap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Candara"/>
              <a:buNone/>
            </a:pPr>
            <a:r>
              <a:rPr lang="ru-RU" sz="3959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Преимущества облачных сервисов</a:t>
            </a:r>
            <a:endParaRPr/>
          </a:p>
        </p:txBody>
      </p:sp>
      <p:pic>
        <p:nvPicPr>
          <p:cNvPr id="160" name="Shape 160" descr="C:\Users\Длоин\Desktop\Raining-Data-–-Cloud-Computing-Solutions-for-Retail-Traders_1-1024x536.jpg"/>
          <p:cNvPicPr preferRelativeResize="0"/>
          <p:nvPr/>
        </p:nvPicPr>
        <p:blipFill rotWithShape="1">
          <a:blip r:embed="rId3">
            <a:alphaModFix/>
          </a:blip>
          <a:srcRect l="10826" r="13503"/>
          <a:stretch/>
        </p:blipFill>
        <p:spPr>
          <a:xfrm>
            <a:off x="395536" y="2636912"/>
            <a:ext cx="4684359" cy="3240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6076197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∗"/>
            </a:pPr>
            <a:r>
              <a:rPr lang="ru-RU"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rPr>
              <a:t>В состав Google Диска входят Google Документы, Таблицы и Презентации — набор офисных приложений для совместной работы над текстовыми документами, электронными таблицами, презентациями, чертежами, веб-формами и другими файлами.</a:t>
            </a:r>
            <a:endParaRPr sz="2400" b="0" i="0" u="none" strike="noStrike" cap="none">
              <a:solidFill>
                <a:schemeClr val="dk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</a:pPr>
            <a:r>
              <a:rPr lang="ru-RU" sz="4400" b="1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Google Диск</a:t>
            </a:r>
            <a:endParaRPr/>
          </a:p>
        </p:txBody>
      </p:sp>
      <p:pic>
        <p:nvPicPr>
          <p:cNvPr id="167" name="Shape 167" descr="C:\Users\Длоин\Desktop\urOWWHcZ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8264" y="4365104"/>
            <a:ext cx="1944216" cy="1944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лна">
  <a:themeElements>
    <a:clrScheme name="Волна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Macintosh PowerPoint</Application>
  <PresentationFormat>Экран (4:3)</PresentationFormat>
  <Paragraphs>18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Candara</vt:lpstr>
      <vt:lpstr>Волна</vt:lpstr>
      <vt:lpstr>Применение облачных технологий в дополнительном образовании детей</vt:lpstr>
      <vt:lpstr>Что такое облачные технологии и в чем их преимущества? </vt:lpstr>
      <vt:lpstr>Преимущества облачных сервисов</vt:lpstr>
      <vt:lpstr>Преимущества облачных сервисов</vt:lpstr>
      <vt:lpstr>Преимущества облачных сервисов</vt:lpstr>
      <vt:lpstr>Google Диск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облачных технологий в дополнительном образовании детей</dc:title>
  <cp:lastModifiedBy>РЦДО</cp:lastModifiedBy>
  <cp:revision>1</cp:revision>
  <dcterms:modified xsi:type="dcterms:W3CDTF">2020-04-07T04:05:39Z</dcterms:modified>
</cp:coreProperties>
</file>