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311" r:id="rId3"/>
    <p:sldId id="312" r:id="rId4"/>
    <p:sldId id="278" r:id="rId5"/>
    <p:sldId id="313" r:id="rId6"/>
    <p:sldId id="273" r:id="rId7"/>
    <p:sldId id="289" r:id="rId8"/>
    <p:sldId id="290" r:id="rId9"/>
    <p:sldId id="288" r:id="rId10"/>
    <p:sldId id="294" r:id="rId11"/>
    <p:sldId id="295" r:id="rId12"/>
    <p:sldId id="296" r:id="rId13"/>
    <p:sldId id="297" r:id="rId14"/>
    <p:sldId id="298" r:id="rId15"/>
    <p:sldId id="303" r:id="rId16"/>
    <p:sldId id="291" r:id="rId17"/>
    <p:sldId id="305" r:id="rId18"/>
    <p:sldId id="306" r:id="rId19"/>
    <p:sldId id="316" r:id="rId20"/>
    <p:sldId id="315" r:id="rId21"/>
    <p:sldId id="314" r:id="rId22"/>
    <p:sldId id="284" r:id="rId23"/>
    <p:sldId id="268" r:id="rId24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75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1" autoAdjust="0"/>
    <p:restoredTop sz="94660"/>
  </p:normalViewPr>
  <p:slideViewPr>
    <p:cSldViewPr>
      <p:cViewPr>
        <p:scale>
          <a:sx n="110" d="100"/>
          <a:sy n="110" d="100"/>
        </p:scale>
        <p:origin x="-164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355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504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3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903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767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281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734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465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3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879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753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337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&#1076;&#1077;&#1090;&#1080;&#1088;&#1082;38.&#1088;&#1092;/" TargetMode="External"/><Relationship Id="rId5" Type="http://schemas.openxmlformats.org/officeDocument/2006/relationships/hyperlink" Target="https://&#1072;&#1076;&#1084;&#1080;&#1085;&#1082;&#1072;38.&#1085;&#1072;&#1074;&#1080;&#1075;&#1072;&#1090;&#1086;&#1088;.&#1076;&#1077;&#1090;&#1080;/" TargetMode="Externa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&#1072;&#1076;&#1084;&#1080;&#1085;&#1082;&#1072;38.&#1085;&#1072;&#1074;&#1080;&#1075;&#1072;&#1090;&#1086;&#1088;.&#1076;&#1077;&#1090;&#1080;/" TargetMode="Externa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navigator.detirk@yandex.ru" TargetMode="External"/><Relationship Id="rId2" Type="http://schemas.openxmlformats.org/officeDocument/2006/relationships/hyperlink" Target="http://&#1076;&#1077;&#1090;&#1080;&#1088;&#1082;38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229200"/>
            <a:ext cx="7480921" cy="1104528"/>
          </a:xfrm>
        </p:spPr>
        <p:txBody>
          <a:bodyPr>
            <a:noAutofit/>
          </a:bodyPr>
          <a:lstStyle/>
          <a:p>
            <a:pPr algn="r"/>
            <a:endParaRPr lang="ru-RU" sz="18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052736"/>
            <a:ext cx="7416824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Алгоритм работы в АИС «Навигатор дополнительного образования детей Иркутской области» по размещению программ и зачислению детей</a:t>
            </a:r>
            <a:endParaRPr lang="ru-RU" sz="3600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1720" y="5589240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Федеральный проект «Современная школа» национального проекта «Образование»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4509120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Хмыльнина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Анна Михайловн, методист Регионального модельного центра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1080120" cy="1208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2" y="188640"/>
            <a:ext cx="7560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Распоряжение министерства образования Иркутской области от 27 сентября 2019 года № 587-мр «О создании центров образования цифрового и гуманитарного профилей «Точка роста» в 2020 году.</a:t>
            </a:r>
            <a:endParaRPr lang="ru-RU" sz="2200" b="1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7704856" cy="5086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1080120" cy="1208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2" y="260648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Распоряжение министерства образования Иркутской области от 1 февраля 2021 года № 44-мр «О создании центров образования цифрового и гуманитарного профилей «Точка роста» в 2021 году.</a:t>
            </a:r>
            <a:endParaRPr lang="ru-RU" sz="2400" b="1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988840"/>
            <a:ext cx="777686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172400" cy="2376264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Сравнительная характеристика</a:t>
            </a:r>
            <a:b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дополнительных общеобразовательных </a:t>
            </a:r>
            <a:r>
              <a:rPr lang="ru-RU" sz="2000" b="1" dirty="0" err="1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  программ </a:t>
            </a:r>
            <a:b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и программ по внеурочной деятельности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24744"/>
            <a:ext cx="7704856" cy="4785395"/>
          </a:xfrm>
        </p:spPr>
        <p:txBody>
          <a:bodyPr>
            <a:noAutofit/>
          </a:bodyPr>
          <a:lstStyle/>
          <a:p>
            <a:pPr marL="0" algn="just"/>
            <a:endPara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just"/>
            <a:endPara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87624" y="1196753"/>
          <a:ext cx="7776864" cy="3051964"/>
        </p:xfrm>
        <a:graphic>
          <a:graphicData uri="http://schemas.openxmlformats.org/drawingml/2006/table">
            <a:tbl>
              <a:tblPr/>
              <a:tblGrid>
                <a:gridCol w="1031625"/>
                <a:gridCol w="4080943"/>
                <a:gridCol w="2664296"/>
              </a:tblGrid>
              <a:tr h="482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Основание сравнения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Дополнительная общеобразовательная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общеразвивающая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программа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Программа внеурочной деятельности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25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Определения понятий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 целенаправленный процесс воспитания и обучения и развития 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посредством реализации дополнительных общеобразовательных программ (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общеразвивающих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предпрофессиональных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оказания дополнительных образовательных услуг и осуществления образовательно-информационной деятельности 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пределами основных образовательных программ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Внеурочная деятельность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 образовательная деятельность, осуществляемая в отличных от классно-урочных форм и </a:t>
                      </a:r>
                      <a:b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направленная 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достижение результатов освоения основной образовательной программы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(ООП) ФГОС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624" y="4365104"/>
          <a:ext cx="7776864" cy="2304256"/>
        </p:xfrm>
        <a:graphic>
          <a:graphicData uri="http://schemas.openxmlformats.org/drawingml/2006/table">
            <a:tbl>
              <a:tblPr/>
              <a:tblGrid>
                <a:gridCol w="1008112"/>
                <a:gridCol w="4104456"/>
                <a:gridCol w="2664296"/>
              </a:tblGrid>
              <a:tr h="2304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Формы реализации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общеобразовательные программы реализуются, прежде всего, в ОО ДОД, где они являются основными и в иных образовательных организациях, 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имеющих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соответствующие лицензии.</a:t>
                      </a:r>
                      <a:endParaRPr lang="ru-RU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Программы Внеурочной деятельности реализуются в образовательных учреждениях общего и среднего образования, внедряющих ФГОС нового поколения. Внеурочная деятельность осуществляется, прежде всего: через часть учебного плана 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ОУ.</a:t>
                      </a:r>
                      <a:endParaRPr lang="ru-RU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172400" cy="2376264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Сравнительная характеристика</a:t>
            </a:r>
            <a:b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дополнительных общеобразовательных </a:t>
            </a:r>
            <a:r>
              <a:rPr lang="ru-RU" sz="2000" b="1" dirty="0" err="1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  программ </a:t>
            </a:r>
            <a:b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и программ по внеурочной деятельности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24744"/>
            <a:ext cx="7704856" cy="4785395"/>
          </a:xfrm>
        </p:spPr>
        <p:txBody>
          <a:bodyPr>
            <a:noAutofit/>
          </a:bodyPr>
          <a:lstStyle/>
          <a:p>
            <a:pPr marL="0" algn="just"/>
            <a:endPara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just"/>
            <a:endParaRPr lang="ru-RU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9632" y="1484784"/>
          <a:ext cx="7704855" cy="5085455"/>
        </p:xfrm>
        <a:graphic>
          <a:graphicData uri="http://schemas.openxmlformats.org/drawingml/2006/table">
            <a:tbl>
              <a:tblPr/>
              <a:tblGrid>
                <a:gridCol w="857521"/>
                <a:gridCol w="3534352"/>
                <a:gridCol w="3312982"/>
              </a:tblGrid>
              <a:tr h="15121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Предназначение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Предполагает реализацию цели и задач, заложенных программой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Предполагает достижение планируемых результатов освоения основной образовательной программы начального общего образования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732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Направления и направленности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 детей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предполагает, прежде всего, реализацию дополнительной общеобразовательной программы определённой 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направленности: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художественная,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социально-гуманитарная,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техническая,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естественнонаучная,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физкультурно-спортивная,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туристско-краеведческая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Внеурочная деятельность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согласно требованиям ФГОС осуществляется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направлениям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развития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личности: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общекультурному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общеинтеллектуальному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социальному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духовно-нравственному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спортивно – оздоровительному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99" marR="26899" marT="26899" marB="268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2050" name="Picture 2" descr="C:\Users\user\Downloads\2022-01-28_09-17-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60648"/>
            <a:ext cx="7434858" cy="3609229"/>
          </a:xfrm>
          <a:prstGeom prst="rect">
            <a:avLst/>
          </a:prstGeom>
          <a:noFill/>
        </p:spPr>
      </p:pic>
      <p:pic>
        <p:nvPicPr>
          <p:cNvPr id="2051" name="Picture 3" descr="C:\Users\user\Downloads\2022-01-28_09-20-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315036"/>
            <a:ext cx="7703840" cy="3542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3234" r="8851" b="8567"/>
          <a:stretch>
            <a:fillRect/>
          </a:stretch>
        </p:blipFill>
        <p:spPr bwMode="auto">
          <a:xfrm>
            <a:off x="1115616" y="332656"/>
            <a:ext cx="780548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2987824" y="3645024"/>
            <a:ext cx="41764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771800" y="2780928"/>
            <a:ext cx="23042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131840" y="2276872"/>
            <a:ext cx="280831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2483768" y="3789040"/>
            <a:ext cx="230425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555776" y="3861048"/>
            <a:ext cx="2016224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t="3934" r="15151" b="12067"/>
          <a:stretch>
            <a:fillRect/>
          </a:stretch>
        </p:blipFill>
        <p:spPr bwMode="auto">
          <a:xfrm>
            <a:off x="1187624" y="332656"/>
            <a:ext cx="763284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2195736" y="3789040"/>
            <a:ext cx="2304256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4" cstate="print"/>
          <a:srcRect t="6734" b="7167"/>
          <a:stretch>
            <a:fillRect/>
          </a:stretch>
        </p:blipFill>
        <p:spPr bwMode="auto">
          <a:xfrm>
            <a:off x="1259632" y="404664"/>
            <a:ext cx="763284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0"/>
            <a:ext cx="1080120" cy="12088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1613" t="5334" r="8457" b="10667"/>
          <a:stretch>
            <a:fillRect/>
          </a:stretch>
        </p:blipFill>
        <p:spPr bwMode="auto">
          <a:xfrm>
            <a:off x="251521" y="1340768"/>
            <a:ext cx="889248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1080120" cy="120887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10825" t="6734" r="8457" b="9967"/>
          <a:stretch>
            <a:fillRect/>
          </a:stretch>
        </p:blipFill>
        <p:spPr bwMode="auto">
          <a:xfrm>
            <a:off x="215008" y="1196752"/>
            <a:ext cx="8928992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1080120" cy="120887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11110" t="7434" r="8063" b="64566"/>
          <a:stretch>
            <a:fillRect/>
          </a:stretch>
        </p:blipFill>
        <p:spPr bwMode="auto">
          <a:xfrm>
            <a:off x="395536" y="1196752"/>
            <a:ext cx="8568952" cy="209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 l="11019" t="21300" r="7869" b="36700"/>
          <a:stretch>
            <a:fillRect/>
          </a:stretch>
        </p:blipFill>
        <p:spPr bwMode="auto">
          <a:xfrm>
            <a:off x="395536" y="3429000"/>
            <a:ext cx="856895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1080120" cy="120887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10431" t="21118" r="7276" b="33333"/>
          <a:stretch>
            <a:fillRect/>
          </a:stretch>
        </p:blipFill>
        <p:spPr bwMode="auto">
          <a:xfrm>
            <a:off x="750863" y="1340768"/>
            <a:ext cx="839313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 l="10825" t="45233" r="8063" b="9267"/>
          <a:stretch>
            <a:fillRect/>
          </a:stretch>
        </p:blipFill>
        <p:spPr bwMode="auto">
          <a:xfrm>
            <a:off x="755576" y="4149080"/>
            <a:ext cx="8388424" cy="240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1080120" cy="120887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9644" t="5334" r="7670" b="9267"/>
          <a:stretch>
            <a:fillRect/>
          </a:stretch>
        </p:blipFill>
        <p:spPr bwMode="auto">
          <a:xfrm>
            <a:off x="523789" y="1412776"/>
            <a:ext cx="862021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1080120" cy="1208876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 l="10825" t="6034" r="8063" b="8567"/>
          <a:stretch>
            <a:fillRect/>
          </a:stretch>
        </p:blipFill>
        <p:spPr bwMode="auto">
          <a:xfrm>
            <a:off x="611560" y="1484784"/>
            <a:ext cx="828092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11760" y="116632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Далее заполняем ВКЛАДКИ:</a:t>
            </a:r>
          </a:p>
          <a:p>
            <a:r>
              <a:rPr lang="ru-RU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Группа/классы (</a:t>
            </a:r>
            <a:r>
              <a:rPr lang="ru-RU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расписание занятий);</a:t>
            </a:r>
            <a:endParaRPr lang="ru-RU" dirty="0" smtClean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Раздел (направленность, профиль);</a:t>
            </a:r>
          </a:p>
          <a:p>
            <a:r>
              <a:rPr lang="ru-RU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Обложка, галерея (фото занятий, картинки касающиеся ДОП)</a:t>
            </a:r>
            <a:endParaRPr lang="ru-RU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l="28938" t="6034" r="28538" b="8567"/>
          <a:stretch>
            <a:fillRect/>
          </a:stretch>
        </p:blipFill>
        <p:spPr bwMode="auto">
          <a:xfrm>
            <a:off x="1259632" y="0"/>
            <a:ext cx="73448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 l="18306" t="6734" r="17513" b="12067"/>
          <a:stretch>
            <a:fillRect/>
          </a:stretch>
        </p:blipFill>
        <p:spPr bwMode="auto">
          <a:xfrm>
            <a:off x="1259632" y="0"/>
            <a:ext cx="4968552" cy="353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 l="38781" t="14434" r="20663" b="19767"/>
          <a:stretch>
            <a:fillRect/>
          </a:stretch>
        </p:blipFill>
        <p:spPr bwMode="auto">
          <a:xfrm>
            <a:off x="3923928" y="2492896"/>
            <a:ext cx="4891948" cy="405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17519" t="6034" r="15545" b="13467"/>
          <a:stretch>
            <a:fillRect/>
          </a:stretch>
        </p:blipFill>
        <p:spPr bwMode="auto">
          <a:xfrm>
            <a:off x="1115616" y="0"/>
            <a:ext cx="447075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1080120" cy="120887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39962" t="15071" r="19088" b="14167"/>
          <a:stretch>
            <a:fillRect/>
          </a:stretch>
        </p:blipFill>
        <p:spPr bwMode="auto">
          <a:xfrm>
            <a:off x="4282828" y="2132856"/>
            <a:ext cx="4861172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38781" t="27733" r="19876" b="33334"/>
          <a:stretch>
            <a:fillRect/>
          </a:stretch>
        </p:blipFill>
        <p:spPr bwMode="auto">
          <a:xfrm>
            <a:off x="0" y="3356992"/>
            <a:ext cx="4572000" cy="242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4098" name="Picture 2" descr="C:\Users\user\Downloads\2022-01-28_09-29-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0"/>
            <a:ext cx="7200801" cy="3517891"/>
          </a:xfrm>
          <a:prstGeom prst="rect">
            <a:avLst/>
          </a:prstGeom>
          <a:noFill/>
        </p:spPr>
      </p:pic>
      <p:pic>
        <p:nvPicPr>
          <p:cNvPr id="4099" name="Picture 3" descr="C:\Users\user\Downloads\2022-01-28_09-32-02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140967"/>
            <a:ext cx="7365447" cy="3717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3074" name="Picture 2" descr="C:\Users\user\Downloads\2022-01-28_09-23-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484784"/>
            <a:ext cx="7713817" cy="51125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75656" y="260648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ru-RU" sz="28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админка38.навигатор.дети</a:t>
            </a:r>
            <a:endParaRPr lang="ru-RU" sz="2800" dirty="0" smtClean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764704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6"/>
              </a:rPr>
              <a:t>детирк38.рф/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 cstate="print"/>
          <a:srcRect l="15944" r="12001" b="15567"/>
          <a:stretch>
            <a:fillRect/>
          </a:stretch>
        </p:blipFill>
        <p:spPr bwMode="auto">
          <a:xfrm>
            <a:off x="1187624" y="2276872"/>
            <a:ext cx="76683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331640" y="260648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ru-RU" sz="24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админка38.навигатор.дети</a:t>
            </a:r>
            <a:r>
              <a:rPr lang="ru-RU" sz="2400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 (инструкции: Региональному администратору; Администратору муниципалитета; Организатору программ; Специалисту региональной службы тех.поддержки; Эксперту; Обновления )</a:t>
            </a:r>
            <a:endParaRPr lang="ru-RU" sz="2400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521296"/>
            <a:ext cx="7776864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just"/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0475" r="18101" b="6468"/>
          <a:stretch>
            <a:fillRect/>
          </a:stretch>
        </p:blipFill>
        <p:spPr bwMode="auto">
          <a:xfrm>
            <a:off x="1115616" y="196831"/>
            <a:ext cx="7776864" cy="647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124744"/>
            <a:ext cx="4032448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Контакты: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Иркутск,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1-я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Красноказачья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детирк38.рф/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Тел.: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 (3952)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500-448, доб.9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(Региональный модельный центр)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rmc@detirk.ru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Тел. 8 (395)2 500-448, доб.5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(тех.поддержка)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navigator.detirk@yandex.ru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3602956" cy="4032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1886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9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5535</TotalTime>
  <Words>319</Words>
  <Application>Microsoft Office PowerPoint</Application>
  <PresentationFormat>Экран (4:3)</PresentationFormat>
  <Paragraphs>77</Paragraphs>
  <Slides>23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Сравнительная характеристика дополнительных общеобразовательных общеразвивающих  программ  и программ по внеурочной деятельности  </vt:lpstr>
      <vt:lpstr>Сравнительная характеристика дополнительных общеобразовательных общеразвивающих  программ  и программ по внеурочной деятельности 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356</cp:revision>
  <cp:lastPrinted>2020-02-19T06:51:39Z</cp:lastPrinted>
  <dcterms:created xsi:type="dcterms:W3CDTF">2019-03-05T11:02:11Z</dcterms:created>
  <dcterms:modified xsi:type="dcterms:W3CDTF">2022-01-28T04:00:48Z</dcterms:modified>
</cp:coreProperties>
</file>