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8" r:id="rId2"/>
    <p:sldId id="269" r:id="rId3"/>
    <p:sldId id="290" r:id="rId4"/>
    <p:sldId id="291" r:id="rId5"/>
    <p:sldId id="292" r:id="rId6"/>
    <p:sldId id="276" r:id="rId7"/>
    <p:sldId id="281" r:id="rId8"/>
    <p:sldId id="282" r:id="rId9"/>
    <p:sldId id="283" r:id="rId10"/>
    <p:sldId id="288" r:id="rId11"/>
    <p:sldId id="289" r:id="rId12"/>
    <p:sldId id="275" r:id="rId13"/>
    <p:sldId id="277" r:id="rId14"/>
    <p:sldId id="278" r:id="rId15"/>
    <p:sldId id="279" r:id="rId16"/>
    <p:sldId id="280" r:id="rId17"/>
    <p:sldId id="268" r:id="rId1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D5007C-6042-4C28-BB71-0C97EB9717CE}">
          <p14:sldIdLst>
            <p14:sldId id="258"/>
          </p14:sldIdLst>
        </p14:section>
        <p14:section name="Раздел без заголовка" id="{B269B405-C5BF-43B9-AE40-AE106E7D69E3}">
          <p14:sldIdLst>
            <p14:sldId id="269"/>
            <p14:sldId id="290"/>
            <p14:sldId id="291"/>
            <p14:sldId id="292"/>
            <p14:sldId id="276"/>
            <p14:sldId id="281"/>
            <p14:sldId id="282"/>
            <p14:sldId id="283"/>
            <p14:sldId id="288"/>
            <p14:sldId id="289"/>
            <p14:sldId id="275"/>
            <p14:sldId id="277"/>
            <p14:sldId id="278"/>
            <p14:sldId id="279"/>
            <p14:sldId id="280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1" autoAdjust="0"/>
    <p:restoredTop sz="88378" autoAdjust="0"/>
  </p:normalViewPr>
  <p:slideViewPr>
    <p:cSldViewPr>
      <p:cViewPr varScale="1">
        <p:scale>
          <a:sx n="75" d="100"/>
          <a:sy n="75" d="100"/>
        </p:scale>
        <p:origin x="667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4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37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22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-16520"/>
            <a:ext cx="12220575" cy="687452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71351" y="1844824"/>
            <a:ext cx="9071309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индикативного показателя «Численность обучающихся общеобразовательной организации, осваивающих  дополнительные общеобразовательные  программы технической и естественнонаучной направленности с использованием средств обучения и воспитания   </a:t>
            </a:r>
          </a:p>
          <a:p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«Точка роста» на 8 апреля 2022 года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8" y="4556984"/>
            <a:ext cx="1308342" cy="1464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663" y="127623"/>
            <a:ext cx="1731591" cy="17172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352182" y="285727"/>
            <a:ext cx="1530296" cy="1559097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71464" y="136085"/>
            <a:ext cx="9937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индикативного показателя, Распоряжение министерства образования Иркутской области от 1.02.2021г № 44-мр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967082"/>
            <a:ext cx="4968552" cy="583201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71364" y="5301208"/>
            <a:ext cx="4608512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189494" y="1412776"/>
            <a:ext cx="66967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обучающихся, осваивающих дополнительные общеобразовательные программы -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20 % от общей численности обучающихся в образовательных организациях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базе которых создаются центры «Точка роста»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2" y="4536126"/>
            <a:ext cx="1631966" cy="18265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04312" y="4579003"/>
            <a:ext cx="1731591" cy="171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9336" y="116632"/>
            <a:ext cx="118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392" y="836712"/>
            <a:ext cx="10657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ыполнены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индикативные показатели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 организациях из 145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587574" y="1282304"/>
          <a:ext cx="11017224" cy="5516217"/>
        </p:xfrm>
        <a:graphic>
          <a:graphicData uri="http://schemas.openxmlformats.org/drawingml/2006/table">
            <a:tbl>
              <a:tblPr/>
              <a:tblGrid>
                <a:gridCol w="1113081"/>
                <a:gridCol w="2839489"/>
                <a:gridCol w="4793061"/>
                <a:gridCol w="2271593"/>
              </a:tblGrid>
              <a:tr h="896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Ключи-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Булакская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Боровская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Турманская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Ширяевская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Оекская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Катарбейская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Иргейская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Евдокимовская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Лохово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Голуметь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1 п. Михайловка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Алёхино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Черемховский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Новогромово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Чунский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29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Чунский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Чунский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МОБУ СОШ № 2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Октябрьский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Идыгинская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Тугутуйская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Булусинская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Ахинская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 р-он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Ново-Николаевская СОШ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1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9336" y="116632"/>
            <a:ext cx="118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392" y="836712"/>
            <a:ext cx="10657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ыполнены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индикативные показатели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 организациях из 145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587574" y="1282304"/>
          <a:ext cx="11017224" cy="5543652"/>
        </p:xfrm>
        <a:graphic>
          <a:graphicData uri="http://schemas.openxmlformats.org/drawingml/2006/table">
            <a:tbl>
              <a:tblPr/>
              <a:tblGrid>
                <a:gridCol w="1113081"/>
                <a:gridCol w="2839489"/>
                <a:gridCol w="4793061"/>
                <a:gridCol w="2271593"/>
              </a:tblGrid>
              <a:tr h="896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Бодайбо и район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3 г. Бодайбо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Бодайбо и район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Мамаканская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Бодайбо и район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Артёмовская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Зиминский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Самарская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Зима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Казачинско-Ленский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Магистральнинская СОШ № 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Бирюльская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Залогская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Усть-Кадинская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Уянская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Центр образования «Каразей»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Центр образования Альянс п. Харик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Киренский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Петропавловское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Киренский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Кривая Лука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Тутурская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2 п. Жигалово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Усть-Илгинская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Боханский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Олонская СОШ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Боханский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Хохорская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Боханский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Воробьевская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75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15602" y="0"/>
            <a:ext cx="11881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9376" y="620688"/>
            <a:ext cx="106571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ыполнены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индикативные показатели 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 организациях из 145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623392" y="1051575"/>
          <a:ext cx="10945215" cy="5795506"/>
        </p:xfrm>
        <a:graphic>
          <a:graphicData uri="http://schemas.openxmlformats.org/drawingml/2006/table">
            <a:tbl>
              <a:tblPr/>
              <a:tblGrid>
                <a:gridCol w="1105806"/>
                <a:gridCol w="2820930"/>
                <a:gridCol w="3942373"/>
                <a:gridCol w="3076106"/>
              </a:tblGrid>
              <a:tr h="499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района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</a:t>
                      </a:r>
                      <a:r>
                        <a:rPr lang="ru-RU" sz="13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Сортовская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Александровская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Ныгдинская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Бахтайская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Аларский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Идеальская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Биритская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Кумарейская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Мальтинская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Мольтинская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Ново-Ленинская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Русско-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Янгутская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Улейская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2 г. Тайшета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Квитокская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16  г. Бирюсинска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10 г. Бирюсинска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Тайшетский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Невельская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ООШ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89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Аносовская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 8 УКМО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Лицей УКМО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п. Звездный УКМО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с. Ния УКМО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64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Мамско-Чуйский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3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Луговская</a:t>
                      </a:r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 выполнен</a:t>
                      </a:r>
                      <a:endParaRPr lang="ru-RU" sz="13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91" marR="5791" marT="5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29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9336" y="116632"/>
            <a:ext cx="118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392" y="836712"/>
            <a:ext cx="10657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выполнены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индикативные показатели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 организациях из 145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430820"/>
              </p:ext>
            </p:extLst>
          </p:nvPr>
        </p:nvGraphicFramePr>
        <p:xfrm>
          <a:off x="839416" y="1298372"/>
          <a:ext cx="10441160" cy="5452508"/>
        </p:xfrm>
        <a:graphic>
          <a:graphicData uri="http://schemas.openxmlformats.org/drawingml/2006/table">
            <a:tbl>
              <a:tblPr/>
              <a:tblGrid>
                <a:gridCol w="1054881"/>
                <a:gridCol w="2691020"/>
                <a:gridCol w="4542443"/>
                <a:gridCol w="2152816"/>
              </a:tblGrid>
              <a:tr h="1050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Саянск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 4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Свирск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 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Свирск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 1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Шелеховский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ШР СОШ № 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Шелеховский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ШР СОШ № 5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Шелеховский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ШР Гимназия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Вихоревская СОШ № 1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Вихоревская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Большеокинская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Тарминская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Приреченская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Добчурская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Дубынинская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Братский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Тэминская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Пивоваровская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174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Листвянская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МОУ ИРМО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Мамоновская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5 г. Алзамай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3 г. Алзамай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р-он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Шумская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67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9336" y="116632"/>
            <a:ext cx="118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392" y="836712"/>
            <a:ext cx="10657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выполнены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индикативные показатели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 организациях из 145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857854"/>
              </p:ext>
            </p:extLst>
          </p:nvPr>
        </p:nvGraphicFramePr>
        <p:xfrm>
          <a:off x="695400" y="1298377"/>
          <a:ext cx="10585176" cy="5493140"/>
        </p:xfrm>
        <a:graphic>
          <a:graphicData uri="http://schemas.openxmlformats.org/drawingml/2006/table">
            <a:tbl>
              <a:tblPr/>
              <a:tblGrid>
                <a:gridCol w="1069431"/>
                <a:gridCol w="2728138"/>
                <a:gridCol w="4605097"/>
                <a:gridCol w="2182510"/>
              </a:tblGrid>
              <a:tr h="1050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2 г. Нижнеудинск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Порогская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Широковская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Нижнеудинский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Школа-интернат № 26  г. Нижнеудинск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6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Слюдянский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49 г. Слюдянка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Слюдянский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4 г. Слюдянка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Слюдянский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12 г. Байкальска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6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Будаговская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Гадалейская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Гуранская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Едогонская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Владимировская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Аршанская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Тулунский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Изегольская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Усть-Ордынская СОШ № 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Зиминский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Батаминская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Зиминский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Покровская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Зиминский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Масляногорская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 Зима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 Зима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№ 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0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9336" y="116632"/>
            <a:ext cx="118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392" y="836712"/>
            <a:ext cx="10657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выполнены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индикативные показатели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 организациях из 145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706537"/>
              </p:ext>
            </p:extLst>
          </p:nvPr>
        </p:nvGraphicFramePr>
        <p:xfrm>
          <a:off x="695400" y="1298377"/>
          <a:ext cx="10585176" cy="5493140"/>
        </p:xfrm>
        <a:graphic>
          <a:graphicData uri="http://schemas.openxmlformats.org/drawingml/2006/table">
            <a:tbl>
              <a:tblPr/>
              <a:tblGrid>
                <a:gridCol w="1069431"/>
                <a:gridCol w="2728136"/>
                <a:gridCol w="4605099"/>
                <a:gridCol w="2182510"/>
              </a:tblGrid>
              <a:tr h="1050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Казачинско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-Ленский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Магистральнинская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Качугский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Большетарельская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1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 Куйтун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6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Харикская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2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 Куйтун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Чеботарихинская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6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Куйтунский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Мингатуйская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Киренский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№ 1 г. Киренск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Целинная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Закулейская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Новоленинская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Нукутский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Верхне-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Куйтинская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Жигаловская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Ангарский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СОШ № 16 с.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Одинск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Нагалыкская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Покровская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Хатар-Хадайская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Баяндаевский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Люрская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Боханский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Боханская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92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9336" y="116632"/>
            <a:ext cx="118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муниципалитетов по центрам «Точка роста» на 08.04.22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Распоряжению министерства образования Иркутской области от 01.02.21 № 44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392" y="836712"/>
            <a:ext cx="10657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выполнены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индикативные показатели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 организациях из 145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536710"/>
              </p:ext>
            </p:extLst>
          </p:nvPr>
        </p:nvGraphicFramePr>
        <p:xfrm>
          <a:off x="767408" y="1282304"/>
          <a:ext cx="10513168" cy="5456391"/>
        </p:xfrm>
        <a:graphic>
          <a:graphicData uri="http://schemas.openxmlformats.org/drawingml/2006/table">
            <a:tbl>
              <a:tblPr/>
              <a:tblGrid>
                <a:gridCol w="1062156"/>
                <a:gridCol w="2709580"/>
                <a:gridCol w="4573769"/>
                <a:gridCol w="2167663"/>
              </a:tblGrid>
              <a:tr h="762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Название муниципального </a:t>
                      </a:r>
                      <a:r>
                        <a:rPr lang="ru-RU" sz="13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образования</a:t>
                      </a:r>
                      <a:endParaRPr lang="ru-RU" sz="13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детей, которых необходимо зачислить для выполнения охвата </a:t>
                      </a:r>
                      <a:r>
                        <a:rPr lang="ru-RU" sz="13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740" marR="6740" marT="67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Холмогойская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Ханжиновская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Заларинский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Солерудниковская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гимназия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Катангский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СОШ с. Преображенка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Нижнеилимский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Железногорская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5 г. Железногорск-Илимский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6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Нижнеилимский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Новоигирменская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Нижнеилимский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Новоигирменская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Нижнеилимский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Железногорская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6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Нижнеилимский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Видимская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Усть-Илимский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Железнодорожная СОШ № 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Усть-Илимский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Тубинская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Тальянская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№ 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Буретская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Осинский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Кутанская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Эхирит-Булагатский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ГОБУ ИО Усть-Ордынская гимназия-интернат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СОШ п. Усть-Уда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МБОУ Ново-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Удинская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Игжейская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Усть-Удинский р-он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МКОУ </a:t>
                      </a:r>
                      <a:r>
                        <a:rPr lang="ru-RU" sz="13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Балаганкинская</a:t>
                      </a:r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ООШ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19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-16520"/>
            <a:ext cx="12220575" cy="68745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208" y="142852"/>
            <a:ext cx="1571636" cy="15585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310842" y="142852"/>
            <a:ext cx="1611376" cy="164170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380960" y="1643050"/>
            <a:ext cx="104299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66844" y="1643050"/>
            <a:ext cx="771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633685" y="1300996"/>
            <a:ext cx="871543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Федеральный Закон от 29.12.2012г.  № 273-ФЗ «Об образовании в Российской Федерации»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Приказ Министерства просвещения Российской Федерации от 09.11.2018г.  № 196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«Об утверждении Порядка организации и осуществления образовательной деятельности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 дополнительным общеобразовательным программам».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Приказ Министерства просвещения Российской Федерации от 30.09. 2020 г.  № 533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«О внесении изменений в Порядок организации и осуществления образовательной деятельности по дополнительным общеобразовательным программам, утвержденный приказом Министерства просвещения Российской Федерации от 9 ноября 2018 г. № 196.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по проектированию дополнительных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программ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(включая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разноуровневые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программы), разработанные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России совместно с ГАОУ ВО «Московский государственный  педагогический университет»,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ФГАУ «Федеральный институт развития образования», АНОДПО  «Открытое образование», 2015г.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РФ от 18.11.2015 №09-3242.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5123" y="800930"/>
            <a:ext cx="7616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проектировании  программы ДО ориентируемся на: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33685" y="5517232"/>
            <a:ext cx="7358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Локальные документы Учреждения: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Устав образовательного учреждения.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-Положение о разработке дополнительных общеобразовательных программ.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7489" y="22773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общеобразовательные программы естественнонаучной и технической направленности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53911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-16520"/>
            <a:ext cx="12220575" cy="68745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208" y="142852"/>
            <a:ext cx="1571636" cy="15585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6844" y="142852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Модульные дополнительные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общеразвивающие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программы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7700" r="13289" b="9370"/>
          <a:stretch/>
        </p:blipFill>
        <p:spPr>
          <a:xfrm>
            <a:off x="10025090" y="214290"/>
            <a:ext cx="1611376" cy="164170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523836" y="1643050"/>
            <a:ext cx="104299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66844" y="1643050"/>
            <a:ext cx="771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809720" y="4357694"/>
            <a:ext cx="497726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Наиболее оптимальным является вариант программы,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включающей 3- 4 модуля.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666844" y="3500438"/>
            <a:ext cx="6167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Рекомендуемый объем каждого модуля  - не менее 8 академических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часов, не более 1/3 всего объема программы.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95340" y="2428868"/>
            <a:ext cx="84762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Модуль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структурный элемент программы, направленный на формирование </a:t>
            </a:r>
          </a:p>
          <a:p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одной или нескольких компетенций (знания и умения).</a:t>
            </a:r>
          </a:p>
          <a:p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каждом модуле должны быть четко сформулированы цель, задачи, планируемые результаты.</a:t>
            </a:r>
            <a:endParaRPr lang="ru-RU" sz="160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738150" y="5072074"/>
            <a:ext cx="87740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может включать базовый обязательный модуль (инвариантный) и модули по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выбору (вариантные) для одаренных детей, для детей с ограниченными возможностями здоровья.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52596" y="1357298"/>
            <a:ext cx="70009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Модульность, как и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разноуровневость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позволяет более вариативно организовать образовательный процесс,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 подстраиваясь под интересы и способности детей.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3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0" y="188640"/>
            <a:ext cx="1159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специалистов образовательной организации в АИС Навигатор дополнительного образования детей Иркутской области по размещению программ и зачислению детей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36" y="980728"/>
            <a:ext cx="11718336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38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0" y="188640"/>
            <a:ext cx="1159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специалистов образовательной организации в АИС Навигатор дополнительного образования детей Иркутской области по размещению программ и зачислению детей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3" y="896526"/>
            <a:ext cx="11732685" cy="53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92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0" y="188640"/>
            <a:ext cx="1159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специалистов образовательной организации в АИС Навигатор дополнительного образования детей Иркутской области по размещению программ и зачислению детей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44" y="896526"/>
            <a:ext cx="11665296" cy="56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82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0" y="188640"/>
            <a:ext cx="1159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специалистов образовательной организации в АИС Навигатор дополнительного образования детей Иркутской области по размещению программ и зачислению детей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896526"/>
            <a:ext cx="11832976" cy="57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83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360" y="188640"/>
            <a:ext cx="1159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специалистов образовательной организации в АИС Навигатор дополнительного образования детей Иркутской области по размещению программ и зачислению детей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9" y="896526"/>
            <a:ext cx="11439093" cy="577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87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-16520"/>
            <a:ext cx="12220575" cy="687452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2384" y="1772815"/>
            <a:ext cx="4032448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Контакты: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Иркутск,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ул. 1-я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Красноказачья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д. 9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Тел.: 8 (3952) 500-448, доб.9</a:t>
            </a:r>
          </a:p>
          <a:p>
            <a:pPr marL="0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rmc@detirk.ru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детирк38.рф/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1268759"/>
            <a:ext cx="3602956" cy="4032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24100" y="21429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F52702-85B3-45A2-AC9C-EB48AFC2A84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0960" y="142852"/>
            <a:ext cx="1512769" cy="150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3803</TotalTime>
  <Words>2129</Words>
  <Application>Microsoft Office PowerPoint</Application>
  <PresentationFormat>Широкоэкранный</PresentationFormat>
  <Paragraphs>690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183</cp:revision>
  <cp:lastPrinted>2020-02-19T06:51:39Z</cp:lastPrinted>
  <dcterms:created xsi:type="dcterms:W3CDTF">2019-03-05T11:02:11Z</dcterms:created>
  <dcterms:modified xsi:type="dcterms:W3CDTF">2022-04-08T01:30:10Z</dcterms:modified>
</cp:coreProperties>
</file>