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4"/>
  </p:notesMasterIdLst>
  <p:sldIdLst>
    <p:sldId id="258" r:id="rId2"/>
    <p:sldId id="286" r:id="rId3"/>
    <p:sldId id="325" r:id="rId4"/>
    <p:sldId id="317" r:id="rId5"/>
    <p:sldId id="307" r:id="rId6"/>
    <p:sldId id="308" r:id="rId7"/>
    <p:sldId id="309" r:id="rId8"/>
    <p:sldId id="310" r:id="rId9"/>
    <p:sldId id="312" r:id="rId10"/>
    <p:sldId id="313" r:id="rId11"/>
    <p:sldId id="314" r:id="rId12"/>
    <p:sldId id="315" r:id="rId13"/>
    <p:sldId id="316" r:id="rId14"/>
    <p:sldId id="324" r:id="rId15"/>
    <p:sldId id="323" r:id="rId16"/>
    <p:sldId id="318" r:id="rId17"/>
    <p:sldId id="319" r:id="rId18"/>
    <p:sldId id="288" r:id="rId19"/>
    <p:sldId id="320" r:id="rId20"/>
    <p:sldId id="321" r:id="rId21"/>
    <p:sldId id="326" r:id="rId22"/>
    <p:sldId id="287" r:id="rId23"/>
  </p:sldIdLst>
  <p:sldSz cx="12192000" cy="6858000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Раздел по умолчанию" id="{28D5007C-6042-4C28-BB71-0C97EB9717CE}">
          <p14:sldIdLst>
            <p14:sldId id="258"/>
            <p14:sldId id="286"/>
            <p14:sldId id="288"/>
            <p14:sldId id="317"/>
            <p14:sldId id="307"/>
            <p14:sldId id="308"/>
            <p14:sldId id="309"/>
            <p14:sldId id="310"/>
            <p14:sldId id="312"/>
            <p14:sldId id="313"/>
            <p14:sldId id="314"/>
            <p14:sldId id="315"/>
            <p14:sldId id="316"/>
          </p14:sldIdLst>
        </p14:section>
        <p14:section name="Раздел без заголовка" id="{B269B405-C5BF-43B9-AE40-AE106E7D69E3}">
          <p14:sldIdLst>
            <p14:sldId id="287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1C75B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505E3EF-67EA-436B-97B2-0124C06EBD24}" styleName="Средний стиль 4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D03447BB-5D67-496B-8E87-E561075AD55C}" styleName="Темный стиль 1 — акцент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Темный стиль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Темный стиль 2 —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20082" autoAdjust="0"/>
    <p:restoredTop sz="88345" autoAdjust="0"/>
  </p:normalViewPr>
  <p:slideViewPr>
    <p:cSldViewPr>
      <p:cViewPr varScale="1">
        <p:scale>
          <a:sx n="78" d="100"/>
          <a:sy n="78" d="100"/>
        </p:scale>
        <p:origin x="-619" y="-6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644108-3320-4272-93C4-BF6045C2905C}" type="datetimeFigureOut">
              <a:rPr lang="ru-RU" smtClean="0"/>
              <a:pPr/>
              <a:t>14.10.2022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651320-B6FC-47DC-8C77-AE2A142C2AB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02261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9375" y="739775"/>
            <a:ext cx="6577013" cy="37004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651320-B6FC-47DC-8C77-AE2A142C2AB7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035493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651320-B6FC-47DC-8C77-AE2A142C2AB7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503300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651320-B6FC-47DC-8C77-AE2A142C2AB7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594910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651320-B6FC-47DC-8C77-AE2A142C2AB7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085350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651320-B6FC-47DC-8C77-AE2A142C2AB7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385494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651320-B6FC-47DC-8C77-AE2A142C2AB7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731946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9375" y="739775"/>
            <a:ext cx="6577013" cy="37004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651320-B6FC-47DC-8C77-AE2A142C2AB7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035493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9375" y="739775"/>
            <a:ext cx="6577013" cy="37004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651320-B6FC-47DC-8C77-AE2A142C2AB7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035493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9375" y="739775"/>
            <a:ext cx="6577013" cy="37004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651320-B6FC-47DC-8C77-AE2A142C2AB7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035493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9375" y="739775"/>
            <a:ext cx="6577013" cy="37004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651320-B6FC-47DC-8C77-AE2A142C2AB7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035493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30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12800" y="1600205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229600" y="1600205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5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643"/>
            <a:ext cx="36576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43"/>
            <a:ext cx="10769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90000"/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5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mailto:detirk38@mail.ru" TargetMode="External"/><Relationship Id="rId7" Type="http://schemas.openxmlformats.org/officeDocument/2006/relationships/image" Target="../media/image3.png"/><Relationship Id="rId2" Type="http://schemas.openxmlformats.org/officeDocument/2006/relationships/hyperlink" Target="http://&#1076;&#1077;&#1090;&#1080;&#1088;&#1082;38.&#1088;&#1092;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hyperlink" Target="mailto:navigator.detirk@yandex.ru" TargetMode="External"/><Relationship Id="rId4" Type="http://schemas.openxmlformats.org/officeDocument/2006/relationships/hyperlink" Target="mailto:rmc@detirk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623392" y="1868756"/>
            <a:ext cx="10729192" cy="26642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индикативного показателя «численность детей, охваченных дополнительными общеразвивающими программами </a:t>
            </a:r>
          </a:p>
          <a:p>
            <a:r>
              <a:rPr lang="ru-RU" sz="3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базе Центра образования «Точка роста»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2578" y="4556984"/>
            <a:ext cx="1308342" cy="146430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06F52702-85B3-45A2-AC9C-EB48AFC2A84F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9663" y="127623"/>
            <a:ext cx="1731591" cy="171720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958" t="7700" r="13289" b="9370"/>
          <a:stretch/>
        </p:blipFill>
        <p:spPr>
          <a:xfrm>
            <a:off x="10352182" y="285727"/>
            <a:ext cx="1530296" cy="1559097"/>
          </a:xfrm>
          <a:prstGeom prst="ellipse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2" descr="C:\Users\user\Desktop\ТР.png"/>
          <p:cNvPicPr>
            <a:picLocks noChangeAspect="1" noChangeArrowheads="1"/>
          </p:cNvPicPr>
          <p:nvPr/>
        </p:nvPicPr>
        <p:blipFill>
          <a:blip r:embed="rId6"/>
          <a:srcRect l="54102" t="18750" r="8398" b="57292"/>
          <a:stretch>
            <a:fillRect/>
          </a:stretch>
        </p:blipFill>
        <p:spPr bwMode="auto">
          <a:xfrm>
            <a:off x="7453322" y="4857760"/>
            <a:ext cx="4572032" cy="164307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283215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5360" y="692696"/>
            <a:ext cx="10271947" cy="6048672"/>
          </a:xfrm>
          <a:prstGeom prst="rect">
            <a:avLst/>
          </a:prstGeom>
          <a:solidFill>
            <a:schemeClr val="bg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803240" y="139578"/>
            <a:ext cx="96494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</a:t>
            </a:r>
            <a:r>
              <a:rPr lang="ru-RU" sz="2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семинара-совещания </a:t>
            </a:r>
            <a:endParaRPr lang="ru-RU" sz="24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61960" y="125545"/>
            <a:ext cx="1278807" cy="1431247"/>
          </a:xfrm>
          <a:prstGeom prst="rect">
            <a:avLst/>
          </a:prstGeom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05668966"/>
              </p:ext>
            </p:extLst>
          </p:nvPr>
        </p:nvGraphicFramePr>
        <p:xfrm>
          <a:off x="479375" y="908720"/>
          <a:ext cx="9973279" cy="5689851"/>
        </p:xfrm>
        <a:graphic>
          <a:graphicData uri="http://schemas.openxmlformats.org/drawingml/2006/table">
            <a:tbl>
              <a:tblPr firstRow="1" firstCol="1" bandRow="1"/>
              <a:tblGrid>
                <a:gridCol w="1406611"/>
                <a:gridCol w="3697957"/>
                <a:gridCol w="4868711"/>
              </a:tblGrid>
              <a:tr h="412309">
                <a:tc>
                  <a:txBody>
                    <a:bodyPr/>
                    <a:lstStyle/>
                    <a:p>
                      <a:pPr indent="457200" algn="ctr">
                        <a:lnSpc>
                          <a:spcPct val="12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5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Время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893" marR="498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lnSpc>
                          <a:spcPct val="12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5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Тема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893" marR="498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lnSpc>
                          <a:spcPct val="12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5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Выступающий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893" marR="498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524">
                <a:tc gridSpan="3">
                  <a:txBody>
                    <a:bodyPr/>
                    <a:lstStyle/>
                    <a:p>
                      <a:pPr indent="457200" algn="ctr">
                        <a:lnSpc>
                          <a:spcPct val="12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5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14 октября  2022 года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893" marR="498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35283">
                <a:tc>
                  <a:txBody>
                    <a:bodyPr/>
                    <a:lstStyle/>
                    <a:p>
                      <a:pPr marL="0" indent="85725" algn="just">
                        <a:lnSpc>
                          <a:spcPct val="12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11:00-11:15</a:t>
                      </a:r>
                    </a:p>
                  </a:txBody>
                  <a:tcPr marL="49893" marR="498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180975"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Важность и значение исполнения целевых показателей национального проекта «Образование»</a:t>
                      </a:r>
                      <a:endParaRPr lang="ru-RU" sz="15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9893" marR="498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180975" algn="l">
                        <a:lnSpc>
                          <a:spcPct val="12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Бессонова Евгения Юрьевна, директор ГАУ ДО ИО «Центр развития дополнительного образования детей»</a:t>
                      </a:r>
                    </a:p>
                  </a:txBody>
                  <a:tcPr marL="49893" marR="498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8053"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2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indent="85725" algn="just">
                        <a:lnSpc>
                          <a:spcPct val="12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11:15-11:30</a:t>
                      </a:r>
                    </a:p>
                  </a:txBody>
                  <a:tcPr marL="49893" marR="498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180975" algn="l"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Результаты регионального мониторинга </a:t>
                      </a: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исполнения индикативного показателя «численность детей, охваченных дополнительными общеразвивающими программами </a:t>
                      </a:r>
                      <a:r>
                        <a:rPr lang="ru-RU" sz="15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на </a:t>
                      </a: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базе Центров образования «Точка роста» в 2022 </a:t>
                      </a:r>
                      <a:r>
                        <a:rPr lang="ru-RU" sz="15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году</a:t>
                      </a:r>
                      <a:endParaRPr lang="ru-RU" sz="15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9893" marR="498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180975" algn="l">
                        <a:lnSpc>
                          <a:spcPct val="12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5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Разумилова</a:t>
                      </a: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Екатерина </a:t>
                      </a:r>
                      <a:r>
                        <a:rPr lang="ru-RU" sz="15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Нестеровна</a:t>
                      </a: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, старший методист ГАУ ДО ИО «Центр развития дополнительного образования детей», Региональный модельный центр</a:t>
                      </a:r>
                    </a:p>
                  </a:txBody>
                  <a:tcPr marL="49893" marR="498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36925">
                <a:tc>
                  <a:txBody>
                    <a:bodyPr/>
                    <a:lstStyle/>
                    <a:p>
                      <a:pPr marL="0" indent="85725" algn="just">
                        <a:lnSpc>
                          <a:spcPct val="12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11:30-11:40</a:t>
                      </a:r>
                    </a:p>
                  </a:txBody>
                  <a:tcPr marL="49893" marR="498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180975" algn="l">
                        <a:lnSpc>
                          <a:spcPct val="12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Особенности работы с дополнительными общеразвивающими программами в АИС Навигатор дополнительного образования детей.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893" marR="498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180975" algn="l">
                        <a:lnSpc>
                          <a:spcPct val="12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Дмитриев Валентин Андреевич, педагог-организатор Регионального модельного центра</a:t>
                      </a:r>
                    </a:p>
                  </a:txBody>
                  <a:tcPr marL="49893" marR="498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30770"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2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indent="85725" algn="just">
                        <a:lnSpc>
                          <a:spcPct val="12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11.40-11.50</a:t>
                      </a:r>
                    </a:p>
                  </a:txBody>
                  <a:tcPr marL="49893" marR="498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180975" algn="l">
                        <a:lnSpc>
                          <a:spcPct val="12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Внедрение современных вариативных программ, обеспечивающих исполнение показателя по охвату детей.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893" marR="498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180975" algn="l">
                        <a:lnSpc>
                          <a:spcPct val="12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Лисова Алена Александровна, методист Регионального модельного центра.</a:t>
                      </a:r>
                    </a:p>
                  </a:txBody>
                  <a:tcPr marL="49893" marR="498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0761">
                <a:tc>
                  <a:txBody>
                    <a:bodyPr/>
                    <a:lstStyle/>
                    <a:p>
                      <a:pPr marL="0" indent="85725" algn="just">
                        <a:lnSpc>
                          <a:spcPct val="12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11.50-12.00</a:t>
                      </a:r>
                    </a:p>
                  </a:txBody>
                  <a:tcPr marL="49893" marR="498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180975" algn="l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Опыт, вопросы, обсуждения 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893" marR="498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180975" algn="l">
                        <a:lnSpc>
                          <a:spcPct val="12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Участники семинара</a:t>
                      </a:r>
                    </a:p>
                  </a:txBody>
                  <a:tcPr marL="49893" marR="498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469312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6384032" y="692696"/>
            <a:ext cx="5688631" cy="5904656"/>
          </a:xfrm>
          <a:prstGeom prst="roundRect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327" y="-25102"/>
            <a:ext cx="12025336" cy="717798"/>
          </a:xfrm>
        </p:spPr>
        <p:txBody>
          <a:bodyPr>
            <a:noAutofit/>
          </a:bodyPr>
          <a:lstStyle/>
          <a:p>
            <a:r>
              <a:rPr lang="ru-RU" sz="1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регионального мониторинга </a:t>
            </a:r>
            <a:r>
              <a:rPr lang="ru-RU" sz="1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Центров </a:t>
            </a:r>
            <a:r>
              <a:rPr lang="ru-RU" sz="1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 «Точка роста» в 2022 </a:t>
            </a:r>
            <a:r>
              <a:rPr lang="ru-RU" sz="1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году. </a:t>
            </a:r>
            <a:br>
              <a:rPr lang="ru-RU" sz="1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Распоряжение </a:t>
            </a:r>
            <a:r>
              <a:rPr lang="ru-RU" sz="1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 ИО от 30.05.2019 года  № 347-мр, Распоряжение МО ИО от 27.09.2019 года № 587-мр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705156" y="847452"/>
            <a:ext cx="5364597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Методические рекомендации по созданию региональной сети Центров образования цифрового и гуманитарного профилей «Точка роста» на базе сельской местности и малых городов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25.06.2020 ВБ-174/04вн – Приложение № 5 индикатор «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Численность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детей,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охваченных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дополнительными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бщеразвивающими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программами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обновленной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материально-технической базе Центра «Точка роста» (человек в год)» 70% (0,7*кол-во детей, обучающихся в школе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Данный показатель установлен для списка организаций из Распоряжений МО ИО 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 347-мр и № 587-мр 2019 года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09" y="692696"/>
            <a:ext cx="6093815" cy="5994265"/>
          </a:xfrm>
          <a:prstGeom prst="rect">
            <a:avLst/>
          </a:prstGeom>
        </p:spPr>
      </p:pic>
      <p:sp>
        <p:nvSpPr>
          <p:cNvPr id="7" name="Скругленный прямоугольник 6"/>
          <p:cNvSpPr/>
          <p:nvPr/>
        </p:nvSpPr>
        <p:spPr>
          <a:xfrm>
            <a:off x="218208" y="3501008"/>
            <a:ext cx="6021807" cy="79208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58650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327" y="-25102"/>
            <a:ext cx="12025336" cy="717798"/>
          </a:xfrm>
        </p:spPr>
        <p:txBody>
          <a:bodyPr>
            <a:noAutofit/>
          </a:bodyPr>
          <a:lstStyle/>
          <a:p>
            <a:r>
              <a:rPr lang="ru-RU" sz="1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регионального мониторинга </a:t>
            </a:r>
            <a:r>
              <a:rPr lang="ru-RU" sz="1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Центров </a:t>
            </a:r>
            <a:r>
              <a:rPr lang="ru-RU" sz="1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 «Точка роста» в 2022 </a:t>
            </a:r>
            <a:r>
              <a:rPr lang="ru-RU" sz="1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</a:t>
            </a:r>
            <a:r>
              <a:rPr lang="ru-RU" sz="1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Распоряжение </a:t>
            </a:r>
            <a:r>
              <a:rPr lang="ru-RU" sz="1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 ИО от 30.05.2019 года  № 347-мр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615864346"/>
              </p:ext>
            </p:extLst>
          </p:nvPr>
        </p:nvGraphicFramePr>
        <p:xfrm>
          <a:off x="119338" y="692697"/>
          <a:ext cx="11953324" cy="6028687"/>
        </p:xfrm>
        <a:graphic>
          <a:graphicData uri="http://schemas.openxmlformats.org/drawingml/2006/table">
            <a:tbl>
              <a:tblPr/>
              <a:tblGrid>
                <a:gridCol w="360038"/>
                <a:gridCol w="1383154"/>
                <a:gridCol w="2116735"/>
                <a:gridCol w="820591"/>
                <a:gridCol w="1296144"/>
                <a:gridCol w="1440160"/>
                <a:gridCol w="2016224"/>
                <a:gridCol w="1584176"/>
                <a:gridCol w="936102"/>
              </a:tblGrid>
              <a:tr h="11521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№</a:t>
                      </a:r>
                      <a:br>
                        <a:rPr lang="ru-RU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п/п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Название муниципального района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Образовательная организация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Кол-во детей, обучающихся в школе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Должны обучаться </a:t>
                      </a:r>
                      <a:br>
                        <a:rPr lang="ru-RU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 программам ДО</a:t>
                      </a:r>
                      <a:br>
                        <a:rPr lang="ru-RU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</a:t>
                      </a:r>
                      <a:r>
                        <a:rPr lang="ru-RU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%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 программ, помеченных как </a:t>
                      </a:r>
                      <a:br>
                        <a:rPr lang="ru-RU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«Точка роста» </a:t>
                      </a:r>
                      <a:br>
                        <a:rPr lang="ru-RU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 АИС Навигатор, </a:t>
                      </a:r>
                      <a:br>
                        <a:rPr lang="ru-RU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13.10.22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 детей, занимающихся по программам, помеченным как «Точка роста» </a:t>
                      </a:r>
                      <a:br>
                        <a:rPr lang="ru-RU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 АИС Навигатор, 13.10.22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 детей, которых необходимо обучить для выполнения охвата  </a:t>
                      </a:r>
                      <a:br>
                        <a:rPr lang="ru-RU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 </a:t>
                      </a:r>
                      <a:r>
                        <a:rPr lang="ru-RU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%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Прирост с 03.10.22</a:t>
                      </a:r>
                      <a:endParaRPr lang="ru-RU" sz="12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19286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Аларский р-н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МБОУ «Кутуликская СОШ»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898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629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344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285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</a:tr>
              <a:tr h="19286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Аларский р-н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МБОУ «Алятская СОШ»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103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72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72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выполнен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</a:tr>
              <a:tr h="19286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Аларский р-н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МКОУ «Тыргетуйская» СОШ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113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79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105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выполнен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-47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</a:tr>
              <a:tr h="19286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Балаганский р-н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МБОУ «</a:t>
                      </a:r>
                      <a:r>
                        <a:rPr lang="ru-RU" sz="12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Тарнопольская</a:t>
                      </a:r>
                      <a:r>
                        <a:rPr lang="ru-RU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СОШ»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55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39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39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</a:tr>
              <a:tr h="3806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Баяндаевский</a:t>
                      </a:r>
                      <a:r>
                        <a:rPr lang="ru-RU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2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р-н</a:t>
                      </a:r>
                      <a:endParaRPr lang="ru-RU" sz="12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МБОУ «Баяндаевская СОШ им. М.Б. Убодоева»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538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377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377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</a:tr>
              <a:tr h="3806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Баяндаевский</a:t>
                      </a:r>
                      <a:r>
                        <a:rPr lang="ru-RU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2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р-н</a:t>
                      </a:r>
                      <a:endParaRPr lang="ru-RU" sz="12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МБОУ «Хоготовская СОШ им. А.О. Бороноева»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167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117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75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</a:tr>
              <a:tr h="3148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Баяндаевский</a:t>
                      </a:r>
                      <a:r>
                        <a:rPr lang="ru-RU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2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р-н</a:t>
                      </a:r>
                      <a:endParaRPr lang="ru-RU" sz="12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МБОУ «Ользоновская СОШ»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96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67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66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</a:tr>
              <a:tr h="3806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Боханский р-н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МБОУ «Ново-Идинская СОШ»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273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191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170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</a:tr>
              <a:tr h="19286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Боханский р-н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МБОУ «Каменская СОШ»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138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97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60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</a:tr>
              <a:tr h="19286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Братский р-н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МКОУ «Калтукская СОШ»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183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128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51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77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</a:tr>
              <a:tr h="19286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Братский р-н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МКОУ «Илирская СОШ №1»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131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92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82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</a:tr>
              <a:tr h="19286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 Ангарск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МБОУ «Мегетская СОШ»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1200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840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820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</a:tr>
              <a:tr h="19286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 Ангарск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МБОУ «Савватеевская СОШ»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123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86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113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выполнен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</a:tr>
              <a:tr h="19286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Жигаловский р-н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МКОУ «Рудовская СОШ»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69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121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выполнен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</a:tr>
              <a:tr h="19286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Заларинский р-н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МБОУ «Мойганская СОШ»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160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112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80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</a:tr>
              <a:tr h="19286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Заларинский р-н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МБОУ «Троицкая СОШ»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260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182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43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139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</a:tr>
              <a:tr h="19286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Заларинский р-н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МБОУ «Веренская СОШ»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119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83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123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выполнен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</a:tr>
              <a:tr h="19286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Заларинский р-н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МБОУ СОШ  с.Моисеевка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115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81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118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выполнен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</a:tr>
              <a:tr h="3148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Зиминский</a:t>
                      </a:r>
                      <a:r>
                        <a:rPr lang="ru-RU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2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р-н </a:t>
                      </a:r>
                      <a:endParaRPr lang="ru-RU" sz="12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МОУ «Ухтуйская СОШ»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362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253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247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</a:tr>
              <a:tr h="3148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Зиминский</a:t>
                      </a:r>
                      <a:r>
                        <a:rPr lang="ru-RU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2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р-н </a:t>
                      </a:r>
                      <a:endParaRPr lang="ru-RU" sz="12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МОУ «Кимильтейская СОШ»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406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284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284</a:t>
                      </a:r>
                    </a:p>
                  </a:txBody>
                  <a:tcPr marL="5120" marR="5120" marT="51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979674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327" y="-25102"/>
            <a:ext cx="12025336" cy="717798"/>
          </a:xfrm>
        </p:spPr>
        <p:txBody>
          <a:bodyPr>
            <a:noAutofit/>
          </a:bodyPr>
          <a:lstStyle/>
          <a:p>
            <a:r>
              <a:rPr lang="ru-RU" sz="1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регионального мониторинга Центров образования «Точка роста» в 2022 году. </a:t>
            </a:r>
            <a:r>
              <a:rPr lang="ru-RU" sz="1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Распоряжение </a:t>
            </a:r>
            <a:r>
              <a:rPr lang="ru-RU" sz="1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 ИО от 30.05.2019 года  № 347-мр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99134081"/>
              </p:ext>
            </p:extLst>
          </p:nvPr>
        </p:nvGraphicFramePr>
        <p:xfrm>
          <a:off x="119336" y="716216"/>
          <a:ext cx="11953327" cy="5979048"/>
        </p:xfrm>
        <a:graphic>
          <a:graphicData uri="http://schemas.openxmlformats.org/drawingml/2006/table">
            <a:tbl>
              <a:tblPr/>
              <a:tblGrid>
                <a:gridCol w="353648"/>
                <a:gridCol w="1485324"/>
                <a:gridCol w="2617001"/>
                <a:gridCol w="1060946"/>
                <a:gridCol w="1251833"/>
                <a:gridCol w="1506628"/>
                <a:gridCol w="1414594"/>
                <a:gridCol w="1249130"/>
                <a:gridCol w="1014223"/>
              </a:tblGrid>
              <a:tr h="14886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№</a:t>
                      </a:r>
                      <a:br>
                        <a:rPr lang="ru-RU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п/п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Название муниципального района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Образовательная организация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Кол-во детей, обучающихся в школе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Должны обучаться </a:t>
                      </a:r>
                      <a:br>
                        <a:rPr lang="ru-RU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 программам ДО</a:t>
                      </a:r>
                      <a:br>
                        <a:rPr lang="ru-RU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</a:t>
                      </a:r>
                      <a:r>
                        <a:rPr lang="ru-RU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%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 программ, помеченных как </a:t>
                      </a:r>
                      <a:br>
                        <a:rPr lang="ru-RU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«Точка роста» </a:t>
                      </a:r>
                      <a:br>
                        <a:rPr lang="ru-RU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 АИС Навигатор, </a:t>
                      </a:r>
                      <a:br>
                        <a:rPr lang="ru-RU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13.10.22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 детей, занимающихся по программам, помеченным как «Точка роста» </a:t>
                      </a:r>
                      <a:br>
                        <a:rPr lang="ru-RU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 АИС Навигатор, 13.10.22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 детей, которых необходимо обучить для выполнения охвата  </a:t>
                      </a:r>
                      <a:br>
                        <a:rPr lang="ru-RU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 </a:t>
                      </a:r>
                      <a:r>
                        <a:rPr lang="ru-RU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%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Прирост с 03.10.22</a:t>
                      </a:r>
                    </a:p>
                    <a:p>
                      <a:pPr algn="ctr" fontAlgn="ctr"/>
                      <a:endParaRPr lang="ru-RU" sz="12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1866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Иркутский р-н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МОУ ИРМО «Смоленская СОШ»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742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519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121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398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</a:tr>
              <a:tr h="37059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Иркутский р-н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МОУ ИРМО «СОШ пос. Молодежный»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1970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1379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140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1239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</a:tr>
              <a:tr h="1866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Иркутский р-н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МОУ ИРМО «Бутырская СОШ»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271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190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241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выполнен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</a:tr>
              <a:tr h="1866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Иркутский р-н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МОУ ИРМО «Усть-Кудинская СОШ»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408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286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286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-360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</a:tr>
              <a:tr h="37059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Казачинско-Ленский р-н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МОУ «Казачинская СОШ»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418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293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227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66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-78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</a:tr>
              <a:tr h="1866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Катангский р-н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МБОУ «СОШ с.Ербогачен»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288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65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137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</a:tr>
              <a:tr h="1866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Качугский р-н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МКОУ «Харбатовская СОШ»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170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119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172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выполнен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</a:tr>
              <a:tr h="1866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Качугский р-н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МКОУ «Ангинская СОШ»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144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101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94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</a:tr>
              <a:tr h="1866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Киренский р-н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МКОУ «СОШ </a:t>
                      </a:r>
                      <a:r>
                        <a:rPr lang="ru-RU" sz="12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с.Макарово</a:t>
                      </a:r>
                      <a:r>
                        <a:rPr lang="ru-RU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»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91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64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125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выполнен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</a:tr>
              <a:tr h="1866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Куйтунский р-н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МКОУ «Кундуйская СОШ»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180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126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108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</a:tr>
              <a:tr h="1866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Куйтунский р-н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МКОУ «Ленинская </a:t>
                      </a:r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</a:t>
                      </a:r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ОШ»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280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196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38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158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-1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</a:tr>
              <a:tr h="1866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Куйтунский р-н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МКОУ «Тулинская </a:t>
                      </a:r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</a:t>
                      </a:r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ОШ»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242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169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205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выполнен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</a:tr>
              <a:tr h="1866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Нижнеилимский р-н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МКОУ «Коршуновская СОШ»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107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75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-14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</a:tr>
              <a:tr h="1866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Нижнеудинский  р-н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МКОУ «СОШ с.Мельница»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353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247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247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</a:tr>
              <a:tr h="1866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Нижнеудинский  р-н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МКОУ «Замзорская СОШ»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88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62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62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</a:tr>
              <a:tr h="1870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Нукутский р-н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МБОУ «Нукутская СОШ»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135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95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87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</a:tr>
              <a:tr h="1866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Ольхонский р-н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МБОУ «Еланцынская СОШ»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814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570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58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512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</a:tr>
              <a:tr h="1866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38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Ольхонский р-н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МБОУ «Хужирская СОШ»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252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176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176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</a:tr>
              <a:tr h="1866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39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Осинский р-н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МБОУ «Осинская СОШ №1»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943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660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447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213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</a:tr>
              <a:tr h="37059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Осинский р-н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МБОУ «Обусинская СОШ им. А.И. Шадаева»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161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113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128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выполнен</a:t>
                      </a:r>
                    </a:p>
                  </a:txBody>
                  <a:tcPr marL="5445" marR="5445" marT="5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805229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327" y="-25102"/>
            <a:ext cx="12025336" cy="717798"/>
          </a:xfrm>
        </p:spPr>
        <p:txBody>
          <a:bodyPr>
            <a:noAutofit/>
          </a:bodyPr>
          <a:lstStyle/>
          <a:p>
            <a:r>
              <a:rPr lang="ru-RU" sz="1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регионального мониторинга Центров образования «Точка роста» в 2022 году. </a:t>
            </a:r>
            <a:r>
              <a:rPr lang="ru-RU" sz="1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Распоряжение </a:t>
            </a:r>
            <a:r>
              <a:rPr lang="ru-RU" sz="1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 ИО от 30.05.2019 года  № 347-мр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908438961"/>
              </p:ext>
            </p:extLst>
          </p:nvPr>
        </p:nvGraphicFramePr>
        <p:xfrm>
          <a:off x="119336" y="706056"/>
          <a:ext cx="11953326" cy="5963299"/>
        </p:xfrm>
        <a:graphic>
          <a:graphicData uri="http://schemas.openxmlformats.org/drawingml/2006/table">
            <a:tbl>
              <a:tblPr/>
              <a:tblGrid>
                <a:gridCol w="432048"/>
                <a:gridCol w="1800200"/>
                <a:gridCol w="2304256"/>
                <a:gridCol w="1080120"/>
                <a:gridCol w="1080120"/>
                <a:gridCol w="1368152"/>
                <a:gridCol w="1441486"/>
                <a:gridCol w="1438834"/>
                <a:gridCol w="1008110"/>
              </a:tblGrid>
              <a:tr h="15232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№</a:t>
                      </a:r>
                      <a:br>
                        <a:rPr lang="ru-RU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п/п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Название муниципального района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Образовательная организация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Кол-во детей, обучающихся в школе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Должны обучаться </a:t>
                      </a:r>
                      <a:br>
                        <a:rPr lang="ru-RU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 программам ДО</a:t>
                      </a:r>
                      <a:br>
                        <a:rPr lang="ru-RU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</a:t>
                      </a:r>
                      <a:r>
                        <a:rPr lang="ru-RU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%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 программ, помеченных как </a:t>
                      </a:r>
                      <a:br>
                        <a:rPr lang="ru-RU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«Точка роста» </a:t>
                      </a:r>
                      <a:br>
                        <a:rPr lang="ru-RU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 АИС Навигатор, </a:t>
                      </a:r>
                      <a:br>
                        <a:rPr lang="ru-RU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13.10.22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 детей, занимающихся по программам, помеченным как «Точка роста» </a:t>
                      </a:r>
                      <a:br>
                        <a:rPr lang="ru-RU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 АИС Навигатор, 13.10.22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 детей, которых необходимо обучить для выполнения охвата  </a:t>
                      </a:r>
                      <a:br>
                        <a:rPr lang="ru-RU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 </a:t>
                      </a:r>
                      <a:r>
                        <a:rPr lang="ru-RU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%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Прирост с 03.10.22</a:t>
                      </a:r>
                    </a:p>
                    <a:p>
                      <a:pPr algn="ctr" fontAlgn="ctr"/>
                      <a:endParaRPr lang="ru-RU" sz="12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20234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Тайшетский р-н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МКОУ «Шелеховская СОШ»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159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111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60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51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</a:tr>
              <a:tr h="3988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Тайшетский р-н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МКОУ «Половино-Черемховкая СОШ им. В. Быбина»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81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57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88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выполнен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</a:tr>
              <a:tr h="20234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43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Тайшетский р-н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МКОУ «Мирнинская СОШ»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114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80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137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выполнен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</a:tr>
              <a:tr h="20234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Тулунский р-н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МОУ «Алгатуйская СОШ»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137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96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128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выполнен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</a:tr>
              <a:tr h="20234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45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Тулунский р-н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МОУ «Шерагульская СОШ»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214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150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247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выполнен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</a:tr>
              <a:tr h="20234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46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Усольский р-н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МБОУ СОШ №20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222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155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127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-41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</a:tr>
              <a:tr h="20234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47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Усольский р-н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МБОУ «Большееланская СОШ»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307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215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148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67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</a:tr>
              <a:tr h="20234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48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Усольский р-н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МБОУ «Новожилкинская СОШ»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388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272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171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101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</a:tr>
              <a:tr h="20234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49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Усольский р-н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МБОУ «Новомальтинская СОШ»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258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181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450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выполнен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</a:tr>
              <a:tr h="20234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Усольский р-н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МБОУ СОШ №7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223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156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217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выполнен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</a:tr>
              <a:tr h="20234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51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Усть-Илимский р-н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МОУ «Невонская СОШ №2»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143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61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39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</a:tr>
              <a:tr h="20234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52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Усть-Илимский р-н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МОУ «Эдучанская СОШ»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</a:tr>
              <a:tr h="20234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53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Усть-Кутский р-н</a:t>
                      </a:r>
                    </a:p>
                  </a:txBody>
                  <a:tcPr marL="5621" marR="5621" marT="56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МОУ СОШ п.Верхнемарково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239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167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120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47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</a:tr>
              <a:tr h="20234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54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Усть-Удинский р-н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МКОУ «Средне-Муйская СОШ»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140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98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98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</a:tr>
              <a:tr h="20234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55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Черемховский р-н</a:t>
                      </a:r>
                    </a:p>
                  </a:txBody>
                  <a:tcPr marL="5621" marR="5621" marT="56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МКОУ СОШ с. Верхний Булай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131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92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91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</a:tr>
              <a:tr h="20234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56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Черемховский р-н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МКОУ СОШ с. Парфеново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278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195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195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-1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</a:tr>
              <a:tr h="20234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57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Чунский р-н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МОБУ СОШ №5 п.Новочунка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206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144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140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-222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</a:tr>
              <a:tr h="20234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58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Шелеховский р-н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МКОУ СОШ №9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169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118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61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57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</a:tr>
              <a:tr h="3988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59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Эхирит-Булагатский р-н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МОУ «Усть-Ордынская СОШ» №2 им.И.В.Балдынова»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1200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840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176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664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</a:tr>
              <a:tr h="20234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60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Эхирит-Булагатский р-н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МОУ «Гаханская СОШ»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106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74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76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выполнен</a:t>
                      </a:r>
                    </a:p>
                  </a:txBody>
                  <a:tcPr marL="5621" marR="5621" marT="5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1532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327" y="-25102"/>
            <a:ext cx="12025336" cy="717798"/>
          </a:xfrm>
        </p:spPr>
        <p:txBody>
          <a:bodyPr>
            <a:noAutofit/>
          </a:bodyPr>
          <a:lstStyle/>
          <a:p>
            <a:r>
              <a:rPr lang="ru-RU" sz="1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регионального мониторинга </a:t>
            </a:r>
            <a:r>
              <a:rPr lang="ru-RU" sz="1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Центров </a:t>
            </a:r>
            <a:r>
              <a:rPr lang="ru-RU" sz="1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 «Точка роста» в 2022 </a:t>
            </a:r>
            <a:r>
              <a:rPr lang="ru-RU" sz="1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году. </a:t>
            </a:r>
            <a:r>
              <a:rPr lang="ru-RU" sz="1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Распоряжение </a:t>
            </a:r>
            <a:r>
              <a:rPr lang="ru-RU" sz="1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 ИО от 27.09.2019 года № 587-мр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21761550"/>
              </p:ext>
            </p:extLst>
          </p:nvPr>
        </p:nvGraphicFramePr>
        <p:xfrm>
          <a:off x="119336" y="620689"/>
          <a:ext cx="11953327" cy="6049531"/>
        </p:xfrm>
        <a:graphic>
          <a:graphicData uri="http://schemas.openxmlformats.org/drawingml/2006/table">
            <a:tbl>
              <a:tblPr/>
              <a:tblGrid>
                <a:gridCol w="400670"/>
                <a:gridCol w="1669459"/>
                <a:gridCol w="2404021"/>
                <a:gridCol w="998458"/>
                <a:gridCol w="1224136"/>
                <a:gridCol w="1368152"/>
                <a:gridCol w="1584176"/>
                <a:gridCol w="1368152"/>
                <a:gridCol w="936103"/>
              </a:tblGrid>
              <a:tr h="136815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№</a:t>
                      </a:r>
                      <a:br>
                        <a:rPr lang="ru-RU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п/п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Название муниципального района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Образовательная организация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Кол-во детей, обучающихся в школе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Должны обучаться </a:t>
                      </a:r>
                      <a:br>
                        <a:rPr lang="ru-RU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 программам ДО</a:t>
                      </a:r>
                      <a:br>
                        <a:rPr lang="ru-RU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</a:t>
                      </a:r>
                      <a:r>
                        <a:rPr lang="ru-RU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%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 программ, помеченных как </a:t>
                      </a:r>
                      <a:br>
                        <a:rPr lang="ru-RU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«Точка роста» </a:t>
                      </a:r>
                      <a:br>
                        <a:rPr lang="ru-RU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 АИС Навигатор, </a:t>
                      </a:r>
                      <a:br>
                        <a:rPr lang="ru-RU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13.10.22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 детей, занимающихся по программам, помеченным как «Точка роста» </a:t>
                      </a:r>
                      <a:br>
                        <a:rPr lang="ru-RU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 АИС Навигатор, 13.10.22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 детей, которых необходимо зачислить для выполнения охвата  </a:t>
                      </a:r>
                      <a:br>
                        <a:rPr lang="ru-RU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 </a:t>
                      </a:r>
                      <a:r>
                        <a:rPr lang="ru-RU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%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Прирост с 03.10.22</a:t>
                      </a:r>
                    </a:p>
                    <a:p>
                      <a:pPr algn="ctr" fontAlgn="ctr"/>
                      <a:endParaRPr lang="ru-RU" sz="12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1941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Братский р-н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МКОУ «Вихоревская СОШ №10»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602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421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390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</a:tr>
              <a:tr h="1941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Братский р-н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МКОУ «Покоснинская СОШ»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412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288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188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</a:tr>
              <a:tr h="1941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Братский р-н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МКОУ «Зябинская СОШ»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62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43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151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выполнен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</a:tr>
              <a:tr h="1941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 Зима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МБОУ «СОШ № 26» 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688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482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160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322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</a:tr>
              <a:tr h="1941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 Саянск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МОУ СОШ №5 г. Саянск 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900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630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620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</a:tr>
              <a:tr h="1941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 Саянск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МОУ СОШ №3 г. Саянск 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648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454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414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</a:tr>
              <a:tr h="38294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 Саянск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МОУ «Гимназия им. В.А. Надькина» г. Саянск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630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441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540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выполнен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</a:tr>
              <a:tr h="1941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г.Бодайбо и район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МБОУ «СОШ №1» г.Бодайбо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964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675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559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116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</a:tr>
              <a:tr h="1941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Жигаловский р-н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МКОУ «Знаменская СОШ»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104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73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141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выполнен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</a:tr>
              <a:tr h="1941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Иркутский р-н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МОУ ИРМО «Марковская СОШ»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1886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1320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260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1060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</a:tr>
              <a:tr h="38294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Иркутский р-н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МОУ ИРМО «Большереченская СОШ»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408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286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150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136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</a:tr>
              <a:tr h="1941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Иркутский р-н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МОУ ИРМО «Никольская СОШ»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288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177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-16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</a:tr>
              <a:tr h="1941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Иркутский р-н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МОУ ИРМО «Ревякинская СОШ»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206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144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155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выполнен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</a:tr>
              <a:tr h="38294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Иркутский р-н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МОУ ИРМО «Горячеключевская СОШ»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174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122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111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</a:tr>
              <a:tr h="1941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Иркутский р-н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МОУ ИРМО «Карлукская СОШ»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703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492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509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выполнен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</a:tr>
              <a:tr h="38294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Казачинско-Ленский р-н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МОУ «Ульканская СОШ №2»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494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346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207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139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</a:tr>
              <a:tr h="1941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Качугский р-н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МКОУ Качугская СОШ №2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366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256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46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210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</a:tr>
              <a:tr h="1941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Киренский р-н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МКОУ «СОШ №3г.Киренска»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430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301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259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</a:tr>
              <a:tr h="1941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Киренский р-н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МКОУ «СОШ с.Алымовка»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79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55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62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выполнен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</a:tr>
              <a:tr h="1941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Куйтунский р-н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МКОУ «Карымская СОШ»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298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209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184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</a:t>
                      </a:r>
                    </a:p>
                  </a:txBody>
                  <a:tcPr marL="5469" marR="5469" marT="5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063374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327" y="-25102"/>
            <a:ext cx="12025336" cy="717798"/>
          </a:xfrm>
        </p:spPr>
        <p:txBody>
          <a:bodyPr>
            <a:noAutofit/>
          </a:bodyPr>
          <a:lstStyle/>
          <a:p>
            <a:r>
              <a:rPr lang="ru-RU" sz="1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регионального мониторинга Центров образования «Точка роста» в 2022 году. </a:t>
            </a:r>
            <a:r>
              <a:rPr lang="ru-RU" sz="1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Распоряжение </a:t>
            </a:r>
            <a:r>
              <a:rPr lang="ru-RU" sz="1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 ИО от 27.09.2019 года № 587-мр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64443423"/>
              </p:ext>
            </p:extLst>
          </p:nvPr>
        </p:nvGraphicFramePr>
        <p:xfrm>
          <a:off x="119335" y="620689"/>
          <a:ext cx="11953328" cy="6115482"/>
        </p:xfrm>
        <a:graphic>
          <a:graphicData uri="http://schemas.openxmlformats.org/drawingml/2006/table">
            <a:tbl>
              <a:tblPr/>
              <a:tblGrid>
                <a:gridCol w="304932"/>
                <a:gridCol w="1711294"/>
                <a:gridCol w="2160240"/>
                <a:gridCol w="936104"/>
                <a:gridCol w="1152128"/>
                <a:gridCol w="1584176"/>
                <a:gridCol w="1944216"/>
                <a:gridCol w="1440160"/>
                <a:gridCol w="720078"/>
              </a:tblGrid>
              <a:tr h="90785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№</a:t>
                      </a:r>
                      <a:b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п/п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Название муниципального района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Образовательная организация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Кол-во детей, обучающихся в школе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Должны обучаться </a:t>
                      </a:r>
                      <a:b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 программам ДО</a:t>
                      </a:r>
                      <a:b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%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 программ, помеченных как </a:t>
                      </a:r>
                      <a:b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«Точка роста» </a:t>
                      </a:r>
                      <a:b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 АИС Навигатор, </a:t>
                      </a:r>
                      <a:b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13.10.22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 детей, занимающихся по программам, помеченным как «Точка роста» </a:t>
                      </a:r>
                      <a:b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 АИС Навигатор, 13.10.22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 детей, которых необходимо зачислить для выполнения охвата  </a:t>
                      </a:r>
                      <a:b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 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%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Прирост с 03.10.22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</a:tr>
              <a:tr h="3661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Нижнеудинский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р-н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МКОУ СОШ № 9 г. Нижнеудинск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652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456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456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</a:tr>
              <a:tr h="3661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Нижнеудинский  р-н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МКОУ СОШ № 12 г. Нижнеудинск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496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347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54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293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</a:tr>
              <a:tr h="18808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Нижнеудинский  р-н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МКОУ «Костинская СОШ»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103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72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93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выполнен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</a:tr>
              <a:tr h="18808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Нижнеудинский  р-н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МКОУ «Солонецкая СОШ»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47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выполнен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</a:tr>
              <a:tr h="3661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Нижнеудинский  р-н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МКОУ СОШ № 48 г. Нижнеудинск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846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592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592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</a:tr>
              <a:tr h="18808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Нукутский р-н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МБОУ «Новонукутская СОШ»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1082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757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757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</a:tr>
              <a:tr h="18808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Слюдянский р-н</a:t>
                      </a:r>
                    </a:p>
                  </a:txBody>
                  <a:tcPr marL="5133" marR="5133" marT="51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МБОУ СОШ №11 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411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288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247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</a:tr>
              <a:tr h="18808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Слюдянский р-н</a:t>
                      </a:r>
                    </a:p>
                  </a:txBody>
                  <a:tcPr marL="5133" marR="5133" marT="51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МБОУ СОШ №10 г. Байкальск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275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193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141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52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</a:tr>
              <a:tr h="18808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Слюдянский р-н</a:t>
                      </a:r>
                    </a:p>
                  </a:txBody>
                  <a:tcPr marL="5133" marR="5133" marT="51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МБОУ СОШ №2 г.Слюдянки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607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425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434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выполнен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</a:tr>
              <a:tr h="18808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Тулунский р-н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МОУ «Афанасьевская СОШ»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184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129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144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выполнен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</a:tr>
              <a:tr h="18808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Тулунский р-н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МОУ «Икейская СОШ»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152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106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84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</a:tr>
              <a:tr h="18808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Усть-Кутский р-н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МОУ СОШ №4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910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637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332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305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</a:tr>
              <a:tr h="18808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Усть-Кутский р-н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МОУ СОШ №1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614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430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157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273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</a:tr>
              <a:tr h="18808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Усть-Кутский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р-н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МОУ СОШ №9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1242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869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708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161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586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</a:tr>
              <a:tr h="18808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Усть-Кутский р-н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МОУ СОШ №5 УКМО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193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135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121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</a:tr>
              <a:tr h="18808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Черемховский р-н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МКОУ СОШ с. Зерновое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243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170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65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105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</a:tr>
              <a:tr h="3661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Чунский р-н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МОБУ СОШ №3  р.п. Октябрьский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348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244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122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122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</a:tr>
              <a:tr h="18808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38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Чунский р-н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МОБУ СОШ №1 р.п. Чунский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395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277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45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232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</a:tr>
              <a:tr h="18808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39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Шелеховский р-н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МКОУ СОШ №6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687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481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213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268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</a:tr>
              <a:tr h="28495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Эхирит-Булагатский р-н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МОУ Усть-Ордынская СОШ №1 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1200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840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79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761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</a:tr>
              <a:tr h="28495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Эхирит-Булагатский р-н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МОУ «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Харанутская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ООШ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выполнен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</a:tr>
              <a:tr h="28495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Эхирит-Булагатский р-н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МОУ «Харатская СОШ»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127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89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89</a:t>
                      </a:r>
                    </a:p>
                  </a:txBody>
                  <a:tcPr marL="5133" marR="5133" marT="5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378435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91344" y="769392"/>
            <a:ext cx="11848256" cy="5971976"/>
          </a:xfrm>
          <a:prstGeom prst="round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327" y="-25102"/>
            <a:ext cx="12025336" cy="717798"/>
          </a:xfrm>
        </p:spPr>
        <p:txBody>
          <a:bodyPr>
            <a:noAutofit/>
          </a:bodyPr>
          <a:lstStyle/>
          <a:p>
            <a:r>
              <a:rPr lang="ru-RU" sz="1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регионального мониторинга Центров образования «Точка роста» в 2022 </a:t>
            </a:r>
            <a:r>
              <a:rPr lang="ru-RU" sz="1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</a:t>
            </a:r>
            <a:endParaRPr lang="ru-RU" sz="18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51381" y="971612"/>
            <a:ext cx="1130525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Общие результаты по АИС Навигатор с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03.10.22 по 13.10.22 </a:t>
            </a:r>
          </a:p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47 учреждений наблюдается положительная динамика 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11 отрицательная динамика обучающихся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44 учреждений нет изменений за указанный период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2м распоряжениям МО ИО 2019 года ежегодно должны обучаться 27717, по факту 13195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8419" y="2897364"/>
            <a:ext cx="1170130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Учреждения с отрицательной динамикой:</a:t>
            </a:r>
          </a:p>
          <a:p>
            <a:pPr algn="ctr"/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Куйтунский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р-н  - МКОУ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«Ленинская CОШ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            -1 ребенок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Тайшетский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р-н - МКОУ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Мирнинская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СОШ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         -1 ребенок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3) Черемховский р-н - МКОУ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СОШ с.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Парфеново            -1 ребенок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4)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Нижнеилимский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р-н - МКОУ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Коршуновская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СОШ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    -14 детей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5)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Усольский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р-н - МБОУ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СОШ 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                                   - 41 ребенок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6)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Аларский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р-н - МКОУ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Тыргетуйская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СОШ                  -47 детей (но показатель выполнен)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7) </a:t>
            </a:r>
            <a:r>
              <a:rPr lang="ru-RU" sz="2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Казачинско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-Ленский р-н - МОУ 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Казачинская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СОШ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     -78 детей (выполнялся на 03.10, сейчас нет)</a:t>
            </a:r>
            <a:endParaRPr lang="ru-RU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8) Чунский р-н - МОБУ 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СОШ №5 </a:t>
            </a:r>
            <a:r>
              <a:rPr lang="ru-RU" sz="2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п.Новочунка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-222 детей (выполнялся на 03.10, сейчас нет)</a:t>
            </a:r>
          </a:p>
          <a:p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9) Иркутский р-н - МОУ ИРМО «</a:t>
            </a:r>
            <a:r>
              <a:rPr lang="ru-RU" sz="2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Усть-Кудинская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СОШ»    -360 детей 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(выполнялся на 03.10, сейчас нет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10) Иркутский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р-н</a:t>
            </a:r>
            <a:r>
              <a:rPr lang="ru-RU" sz="2000" dirty="0"/>
              <a:t> </a:t>
            </a:r>
            <a:r>
              <a:rPr lang="ru-RU" sz="2000" dirty="0" smtClean="0"/>
              <a:t>-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МОУ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ИРМО «Никольская СОШ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        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-16 детей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74053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327" y="-25102"/>
            <a:ext cx="12025336" cy="717798"/>
          </a:xfrm>
        </p:spPr>
        <p:txBody>
          <a:bodyPr>
            <a:noAutofit/>
          </a:bodyPr>
          <a:lstStyle/>
          <a:p>
            <a:r>
              <a:rPr lang="ru-RU" sz="1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работы с дополнительными общеразвивающими программами в АИС Навигатор дополнительного образования </a:t>
            </a:r>
            <a:r>
              <a:rPr lang="ru-RU" sz="1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детей</a:t>
            </a:r>
            <a:endParaRPr lang="ru-RU" sz="18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1431" y="692696"/>
            <a:ext cx="11217127" cy="604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31695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8688289" y="692696"/>
            <a:ext cx="3190368" cy="4536504"/>
          </a:xfrm>
          <a:prstGeom prst="round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327" y="-25102"/>
            <a:ext cx="12025336" cy="717798"/>
          </a:xfrm>
        </p:spPr>
        <p:txBody>
          <a:bodyPr>
            <a:noAutofit/>
          </a:bodyPr>
          <a:lstStyle/>
          <a:p>
            <a:r>
              <a:rPr lang="ru-RU" sz="1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работы с дополнительными общеразвивающими программами в АИС Навигатор дополнительного образования </a:t>
            </a:r>
            <a:r>
              <a:rPr lang="ru-RU" sz="1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детей</a:t>
            </a:r>
            <a:endParaRPr lang="ru-RU" sz="18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3352" y="692696"/>
            <a:ext cx="8324954" cy="604867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779333" y="836712"/>
            <a:ext cx="3196327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Найти программы отмеченные как участвующие в проекте «Точка роста» (или в любом другом) можно выставив фильтр «Участие программы в значимом проекте» – Точка роста.</a:t>
            </a:r>
          </a:p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этом же разделе можно увидеть количество обучающихся, найдя соответствующий столбец</a:t>
            </a:r>
          </a:p>
        </p:txBody>
      </p:sp>
    </p:spTree>
    <p:extLst>
      <p:ext uri="{BB962C8B-B14F-4D97-AF65-F5344CB8AC3E}">
        <p14:creationId xmlns:p14="http://schemas.microsoft.com/office/powerpoint/2010/main" xmlns="" val="112985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8679464" y="1045540"/>
            <a:ext cx="3190368" cy="3103540"/>
          </a:xfrm>
          <a:prstGeom prst="round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327" y="-25102"/>
            <a:ext cx="12025336" cy="717798"/>
          </a:xfrm>
        </p:spPr>
        <p:txBody>
          <a:bodyPr>
            <a:noAutofit/>
          </a:bodyPr>
          <a:lstStyle/>
          <a:p>
            <a:r>
              <a:rPr lang="ru-RU" sz="1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работы с дополнительными общеразвивающими программами в АИС Навигатор дополнительного образования </a:t>
            </a:r>
            <a:r>
              <a:rPr lang="ru-RU" sz="1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детей</a:t>
            </a:r>
            <a:endParaRPr lang="ru-RU" sz="18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816826" y="1045540"/>
            <a:ext cx="306183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у вас отсутствует нужный столбец, необходимо найти в любом из столбцов кнопку, открывающую меню с перечнем столбцов и добавить искомый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1344" y="692696"/>
            <a:ext cx="8322583" cy="5616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82850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551384" y="1124744"/>
            <a:ext cx="10513168" cy="3816424"/>
          </a:xfrm>
          <a:prstGeom prst="round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327" y="-25102"/>
            <a:ext cx="12025336" cy="717798"/>
          </a:xfrm>
        </p:spPr>
        <p:txBody>
          <a:bodyPr>
            <a:noAutofit/>
          </a:bodyPr>
          <a:lstStyle/>
          <a:p>
            <a:r>
              <a:rPr lang="ru-RU" sz="1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работы с дополнительными общеразвивающими программами в АИС Навигатор дополнительного образования </a:t>
            </a:r>
            <a:r>
              <a:rPr lang="ru-RU" sz="1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детей</a:t>
            </a:r>
            <a:endParaRPr lang="ru-RU" sz="18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31404" y="1340768"/>
            <a:ext cx="1015312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Каждому муниципалитету необходимо сверить по спискам из каждого Распоряжения министерства образования Иркутской области организации участвующие в проекте Центр образования «Точка роста» с АИС Навигатор на предмет лишних, т.е. тех организаций, которые ошибочно помечают свои программы как участвующие в проекте, а по факту в нем не участвуют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(Распоряжения были направлены в МО 06.10.22)</a:t>
            </a:r>
          </a:p>
          <a:p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Регулярно проверять программы в АИС Навигатор на предмет лишних отметок по участию в проектах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48130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1952596" y="357166"/>
            <a:ext cx="8358246" cy="18573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современных вариативных программ, обеспечивающих исполнение показателей по охвату детей</a:t>
            </a:r>
            <a:endParaRPr lang="ru-RU" sz="32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2578" y="4556984"/>
            <a:ext cx="1308342" cy="146430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06F52702-85B3-45A2-AC9C-EB48AFC2A84F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9663" y="127623"/>
            <a:ext cx="1731591" cy="171720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958" t="7700" r="13289" b="9370"/>
          <a:stretch/>
        </p:blipFill>
        <p:spPr>
          <a:xfrm>
            <a:off x="10352182" y="285727"/>
            <a:ext cx="1530296" cy="1559097"/>
          </a:xfrm>
          <a:prstGeom prst="ellipse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2" descr="C:\Users\user\Desktop\ТР.png"/>
          <p:cNvPicPr>
            <a:picLocks noChangeAspect="1" noChangeArrowheads="1"/>
          </p:cNvPicPr>
          <p:nvPr/>
        </p:nvPicPr>
        <p:blipFill>
          <a:blip r:embed="rId6"/>
          <a:srcRect l="54102" t="18750" r="8398" b="57292"/>
          <a:stretch>
            <a:fillRect/>
          </a:stretch>
        </p:blipFill>
        <p:spPr bwMode="auto">
          <a:xfrm>
            <a:off x="7453322" y="4857760"/>
            <a:ext cx="4572032" cy="1643074"/>
          </a:xfrm>
          <a:prstGeom prst="rect">
            <a:avLst/>
          </a:prstGeom>
          <a:noFill/>
        </p:spPr>
      </p:pic>
      <p:pic>
        <p:nvPicPr>
          <p:cNvPr id="9" name="Picture 2" descr="C:\Users\user\Desktop\ТР метод реком.png"/>
          <p:cNvPicPr>
            <a:picLocks noChangeAspect="1" noChangeArrowheads="1"/>
          </p:cNvPicPr>
          <p:nvPr/>
        </p:nvPicPr>
        <p:blipFill>
          <a:blip r:embed="rId7"/>
          <a:srcRect l="34963" t="8333" r="28967" b="18750"/>
          <a:stretch>
            <a:fillRect/>
          </a:stretch>
        </p:blipFill>
        <p:spPr bwMode="auto">
          <a:xfrm>
            <a:off x="2095472" y="2143116"/>
            <a:ext cx="3786214" cy="441725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6167438" y="2285992"/>
            <a:ext cx="57150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««Точки роста» обеспечивают охват обучающихся</a:t>
            </a:r>
          </a:p>
          <a:p>
            <a:r>
              <a:rPr lang="ru-RU" dirty="0" smtClean="0"/>
              <a:t> дополнительными общеобразовательными  </a:t>
            </a:r>
          </a:p>
          <a:p>
            <a:r>
              <a:rPr lang="ru-RU" dirty="0" smtClean="0"/>
              <a:t>программами  цифрового, естественнонаучного, технического и гуманитарного профилей»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283215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1952596" y="357166"/>
            <a:ext cx="8358246" cy="18573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современных вариативных программ, обеспечивающих исполнение показателей по охвату детей</a:t>
            </a:r>
            <a:endParaRPr lang="ru-RU" sz="32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2578" y="4556984"/>
            <a:ext cx="1308342" cy="146430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06F52702-85B3-45A2-AC9C-EB48AFC2A84F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9663" y="127623"/>
            <a:ext cx="1731591" cy="171720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958" t="7700" r="13289" b="9370"/>
          <a:stretch/>
        </p:blipFill>
        <p:spPr>
          <a:xfrm>
            <a:off x="10352182" y="285727"/>
            <a:ext cx="1530296" cy="1559097"/>
          </a:xfrm>
          <a:prstGeom prst="ellipse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2" descr="C:\Users\user\Desktop\ТР.png"/>
          <p:cNvPicPr>
            <a:picLocks noChangeAspect="1" noChangeArrowheads="1"/>
          </p:cNvPicPr>
          <p:nvPr/>
        </p:nvPicPr>
        <p:blipFill>
          <a:blip r:embed="rId6"/>
          <a:srcRect l="54102" t="18750" r="8398" b="57292"/>
          <a:stretch>
            <a:fillRect/>
          </a:stretch>
        </p:blipFill>
        <p:spPr bwMode="auto">
          <a:xfrm>
            <a:off x="7453322" y="4857760"/>
            <a:ext cx="4572032" cy="1643074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6167438" y="2285992"/>
            <a:ext cx="57150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««Точки роста» обеспечивают охват обучающихся</a:t>
            </a:r>
          </a:p>
          <a:p>
            <a:r>
              <a:rPr lang="ru-RU" dirty="0" smtClean="0"/>
              <a:t> дополнительными общеобразовательными  </a:t>
            </a:r>
          </a:p>
          <a:p>
            <a:r>
              <a:rPr lang="ru-RU" dirty="0" smtClean="0"/>
              <a:t>программами  цифрового, естественнонаучного, технического и гуманитарного профилей» 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95208" y="2857496"/>
            <a:ext cx="781066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«Сетевая форма реализации образовательных программ</a:t>
            </a:r>
          </a:p>
          <a:p>
            <a:r>
              <a:rPr lang="ru-RU" dirty="0" smtClean="0"/>
              <a:t> - организация деятельности по реализации </a:t>
            </a:r>
          </a:p>
          <a:p>
            <a:r>
              <a:rPr lang="ru-RU" dirty="0" smtClean="0"/>
              <a:t>образовательных программ  общего и дополнительного</a:t>
            </a:r>
          </a:p>
          <a:p>
            <a:r>
              <a:rPr lang="ru-RU" dirty="0" smtClean="0"/>
              <a:t> образования с использованием ресурсов нескольких</a:t>
            </a:r>
          </a:p>
          <a:p>
            <a:r>
              <a:rPr lang="ru-RU" dirty="0" smtClean="0"/>
              <a:t>организаций, осуществляющих образовательную деятельность,</a:t>
            </a:r>
          </a:p>
          <a:p>
            <a:r>
              <a:rPr lang="ru-RU" dirty="0" smtClean="0"/>
              <a:t>а также, при необходимости, с использованием ресурсов иных организаций»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283215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1952596" y="357166"/>
            <a:ext cx="8358246" cy="18573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современных вариативных программ, обеспечивающих исполнение показателей по охвату детей</a:t>
            </a:r>
            <a:endParaRPr lang="ru-RU" sz="32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2578" y="4556984"/>
            <a:ext cx="1308342" cy="146430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06F52702-85B3-45A2-AC9C-EB48AFC2A84F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9663" y="127623"/>
            <a:ext cx="1731591" cy="171720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958" t="7700" r="13289" b="9370"/>
          <a:stretch/>
        </p:blipFill>
        <p:spPr>
          <a:xfrm>
            <a:off x="10352182" y="285727"/>
            <a:ext cx="1530296" cy="1559097"/>
          </a:xfrm>
          <a:prstGeom prst="ellipse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2" descr="C:\Users\user\Desktop\ТР.png"/>
          <p:cNvPicPr>
            <a:picLocks noChangeAspect="1" noChangeArrowheads="1"/>
          </p:cNvPicPr>
          <p:nvPr/>
        </p:nvPicPr>
        <p:blipFill>
          <a:blip r:embed="rId6"/>
          <a:srcRect l="54102" t="18750" r="8398" b="57292"/>
          <a:stretch>
            <a:fillRect/>
          </a:stretch>
        </p:blipFill>
        <p:spPr bwMode="auto">
          <a:xfrm>
            <a:off x="7453322" y="4857760"/>
            <a:ext cx="4572032" cy="1643074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6167438" y="2285992"/>
            <a:ext cx="571504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Концепция развития дополнительного образования </a:t>
            </a:r>
          </a:p>
          <a:p>
            <a:r>
              <a:rPr lang="ru-RU" dirty="0" smtClean="0"/>
              <a:t>до 2030г:</a:t>
            </a:r>
          </a:p>
          <a:p>
            <a:r>
              <a:rPr lang="ru-RU" dirty="0" smtClean="0"/>
              <a:t>- </a:t>
            </a:r>
            <a:r>
              <a:rPr lang="ru-RU" sz="1400" dirty="0" smtClean="0"/>
              <a:t>расширение участия профессиональных образовательных организаций и образовательных организаций высшего образования в разработке и реализации ДОП;</a:t>
            </a:r>
          </a:p>
          <a:p>
            <a:r>
              <a:rPr lang="ru-RU" sz="1400" dirty="0" smtClean="0"/>
              <a:t>- обеспечение взаимодействия с наставниками  научных организаций, образовательных организаций высшего образования, профессиональных образовательных организаций</a:t>
            </a:r>
          </a:p>
        </p:txBody>
      </p:sp>
      <p:pic>
        <p:nvPicPr>
          <p:cNvPr id="11" name="Picture 2" descr="C:\Users\user\Desktop\конц.png"/>
          <p:cNvPicPr>
            <a:picLocks noChangeAspect="1" noChangeArrowheads="1"/>
          </p:cNvPicPr>
          <p:nvPr/>
        </p:nvPicPr>
        <p:blipFill>
          <a:blip r:embed="rId7"/>
          <a:srcRect l="30664" t="12500" r="29492" b="5208"/>
          <a:stretch>
            <a:fillRect/>
          </a:stretch>
        </p:blipFill>
        <p:spPr bwMode="auto">
          <a:xfrm>
            <a:off x="1738282" y="2000240"/>
            <a:ext cx="4058381" cy="47148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283215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2578" y="4556984"/>
            <a:ext cx="1308342" cy="146430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06F52702-85B3-45A2-AC9C-EB48AFC2A84F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9663" y="127623"/>
            <a:ext cx="1731591" cy="171720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958" t="7700" r="13289" b="9370"/>
          <a:stretch/>
        </p:blipFill>
        <p:spPr>
          <a:xfrm>
            <a:off x="10352182" y="285727"/>
            <a:ext cx="1530296" cy="1559097"/>
          </a:xfrm>
          <a:prstGeom prst="ellipse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2" descr="C:\Users\user\Desktop\629.png"/>
          <p:cNvPicPr>
            <a:picLocks noChangeAspect="1" noChangeArrowheads="1"/>
          </p:cNvPicPr>
          <p:nvPr/>
        </p:nvPicPr>
        <p:blipFill>
          <a:blip r:embed="rId6"/>
          <a:srcRect l="27148" t="9375" r="26562" b="4166"/>
          <a:stretch>
            <a:fillRect/>
          </a:stretch>
        </p:blipFill>
        <p:spPr bwMode="auto">
          <a:xfrm>
            <a:off x="1809720" y="1214422"/>
            <a:ext cx="5130626" cy="5390404"/>
          </a:xfrm>
          <a:prstGeom prst="rect">
            <a:avLst/>
          </a:prstGeom>
          <a:noFill/>
        </p:spPr>
      </p:pic>
      <p:pic>
        <p:nvPicPr>
          <p:cNvPr id="10" name="Picture 2" descr="C:\Users\user\Desktop\фз.png"/>
          <p:cNvPicPr>
            <a:picLocks noChangeAspect="1" noChangeArrowheads="1"/>
          </p:cNvPicPr>
          <p:nvPr/>
        </p:nvPicPr>
        <p:blipFill>
          <a:blip r:embed="rId7"/>
          <a:srcRect l="37109" t="19072" r="16856" b="42708"/>
          <a:stretch>
            <a:fillRect/>
          </a:stretch>
        </p:blipFill>
        <p:spPr bwMode="auto">
          <a:xfrm>
            <a:off x="7096132" y="2000240"/>
            <a:ext cx="4745183" cy="2716131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7167570" y="4857760"/>
            <a:ext cx="47386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Федеральный закон </a:t>
            </a:r>
          </a:p>
          <a:p>
            <a:r>
              <a:rPr lang="ru-RU" b="1" dirty="0" smtClean="0"/>
              <a:t>"Об образовании в Российской Федерации"</a:t>
            </a:r>
            <a:endParaRPr lang="ru-RU" dirty="0" smtClean="0"/>
          </a:p>
          <a:p>
            <a:r>
              <a:rPr lang="ru-RU" b="1" dirty="0" smtClean="0"/>
              <a:t>от 29.12.2012 года    N 273-ФЗ </a:t>
            </a:r>
          </a:p>
          <a:p>
            <a:r>
              <a:rPr lang="ru-RU" b="1" dirty="0" smtClean="0"/>
              <a:t>(ред. от 24.09.2022)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283215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6384032" y="692696"/>
            <a:ext cx="5688631" cy="5904656"/>
          </a:xfrm>
          <a:prstGeom prst="roundRect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327" y="-25102"/>
            <a:ext cx="12025336" cy="717798"/>
          </a:xfrm>
        </p:spPr>
        <p:txBody>
          <a:bodyPr>
            <a:noAutofit/>
          </a:bodyPr>
          <a:lstStyle/>
          <a:p>
            <a:r>
              <a:rPr lang="ru-RU" sz="1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регионального мониторинга </a:t>
            </a:r>
            <a:r>
              <a:rPr lang="ru-RU" sz="1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Центров </a:t>
            </a:r>
            <a:r>
              <a:rPr lang="ru-RU" sz="1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 «Точка роста» в 2022 </a:t>
            </a:r>
            <a:r>
              <a:rPr lang="ru-RU" sz="1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году. </a:t>
            </a:r>
            <a:br>
              <a:rPr lang="ru-RU" sz="1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Распоряжение </a:t>
            </a:r>
            <a:r>
              <a:rPr lang="ru-RU" sz="1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 ИО от 30.05.2019 года  № 347-мр, Распоряжение МО ИО от 27.09.2019 года № 587-мр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705156" y="847452"/>
            <a:ext cx="5364597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Методические рекомендации по созданию региональной сети Центров образования цифрового и гуманитарного профилей «Точка роста» на базе сельской местности и малых городов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25.06.2020 ВБ-174/04вн – Приложение № 5 индикатор «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Численность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детей,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охваченных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дополнительными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бщеразвивающими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программами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обновленной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материально-технической базе Центра «Точка роста» (человек в год)» 70% (0,7*кол-во детей, обучающихся в школе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Данный показатель установлен для списка организаций из Распоряжений МО ИО 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 347-мр и № 587-мр 2019 года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09" y="692696"/>
            <a:ext cx="6093815" cy="5994265"/>
          </a:xfrm>
          <a:prstGeom prst="rect">
            <a:avLst/>
          </a:prstGeom>
        </p:spPr>
      </p:pic>
      <p:sp>
        <p:nvSpPr>
          <p:cNvPr id="7" name="Скругленный прямоугольник 6"/>
          <p:cNvSpPr/>
          <p:nvPr/>
        </p:nvSpPr>
        <p:spPr>
          <a:xfrm>
            <a:off x="218208" y="3501008"/>
            <a:ext cx="6021807" cy="79208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58650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user\Desktop\алар тыргетуй ТР.png"/>
          <p:cNvPicPr>
            <a:picLocks noChangeAspect="1" noChangeArrowheads="1"/>
          </p:cNvPicPr>
          <p:nvPr/>
        </p:nvPicPr>
        <p:blipFill>
          <a:blip r:embed="rId2"/>
          <a:srcRect t="20833" r="4882" b="10416"/>
          <a:stretch>
            <a:fillRect/>
          </a:stretch>
        </p:blipFill>
        <p:spPr bwMode="auto">
          <a:xfrm>
            <a:off x="95208" y="285728"/>
            <a:ext cx="11882478" cy="62865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esktop\ТР Бутырки.png"/>
          <p:cNvPicPr>
            <a:picLocks noChangeAspect="1" noChangeArrowheads="1"/>
          </p:cNvPicPr>
          <p:nvPr/>
        </p:nvPicPr>
        <p:blipFill>
          <a:blip r:embed="rId2"/>
          <a:srcRect l="1367" t="21875" r="1367" b="9375"/>
          <a:stretch>
            <a:fillRect/>
          </a:stretch>
        </p:blipFill>
        <p:spPr bwMode="auto">
          <a:xfrm>
            <a:off x="95208" y="357166"/>
            <a:ext cx="11858708" cy="59293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саянск.png"/>
          <p:cNvPicPr>
            <a:picLocks noChangeAspect="1" noChangeArrowheads="1"/>
          </p:cNvPicPr>
          <p:nvPr/>
        </p:nvPicPr>
        <p:blipFill>
          <a:blip r:embed="rId2"/>
          <a:srcRect t="21875" b="9375"/>
          <a:stretch>
            <a:fillRect/>
          </a:stretch>
        </p:blipFill>
        <p:spPr bwMode="auto">
          <a:xfrm>
            <a:off x="0" y="214290"/>
            <a:ext cx="12192000" cy="62151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12024" y="1340768"/>
            <a:ext cx="5376597" cy="30243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Контакты: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г. Иркутск, 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ул. 1-я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Красноказачья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д. 9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Сайт: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2"/>
              </a:rPr>
              <a:t>http://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  <a:hlinkClick r:id="rId2"/>
              </a:rPr>
              <a:t>детирк38.рф/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E-mail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  <a:hlinkClick r:id="rId3"/>
              </a:rPr>
              <a:t>detirk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  <a:hlinkClick r:id="rId3"/>
              </a:rPr>
              <a:t>38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3"/>
              </a:rPr>
              <a:t>@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  <a:hlinkClick r:id="rId3"/>
              </a:rPr>
              <a:t>mail.ru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Региональный модельный центр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Тел.: 8 (3952) 500-448, доб.9</a:t>
            </a:r>
          </a:p>
          <a:p>
            <a:pPr marL="0" indent="0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E-mail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4"/>
              </a:rPr>
              <a:t>rmc@detirk.ru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Тех.поддержка Навигатора</a:t>
            </a: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Тел. 8 (395)2 500-448, доб.5</a:t>
            </a:r>
          </a:p>
          <a:p>
            <a:pPr marL="0" indent="0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E-mail: </a:t>
            </a:r>
            <a:r>
              <a:rPr lang="en-US" sz="2400" u="sng" dirty="0" smtClean="0">
                <a:latin typeface="Times New Roman" pitchFamily="18" charset="0"/>
                <a:cs typeface="Times New Roman" pitchFamily="18" charset="0"/>
                <a:hlinkClick r:id="rId5"/>
              </a:rPr>
              <a:t>navigator.detirk@yandex.ru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0961" y="3311549"/>
            <a:ext cx="2857520" cy="283472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063552" y="188641"/>
            <a:ext cx="9793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Региональный модельный центр</a:t>
            </a:r>
            <a:endParaRPr lang="ru-RU" sz="36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06F52702-85B3-45A2-AC9C-EB48AFC2A84F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81026" y="357165"/>
            <a:ext cx="2286016" cy="2267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89026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6030</TotalTime>
  <Words>2778</Words>
  <Application>Microsoft Office PowerPoint</Application>
  <PresentationFormat>Произвольный</PresentationFormat>
  <Paragraphs>1079</Paragraphs>
  <Slides>22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Слайд 1</vt:lpstr>
      <vt:lpstr>Слайд 2</vt:lpstr>
      <vt:lpstr>Результаты регионального мониторинга Центров образования «Точка роста» в 2022 году.  Распоряжение МО ИО от 30.05.2019 года  № 347-мр, Распоряжение МО ИО от 27.09.2019 года № 587-мр</vt:lpstr>
      <vt:lpstr>Результаты регионального мониторинга Центров образования «Точка роста» в 2022 году.  Распоряжение МО ИО от 30.05.2019 года  № 347-мр</vt:lpstr>
      <vt:lpstr>Результаты регионального мониторинга Центров образования «Точка роста» в 2022 году.  Распоряжение МО ИО от 30.05.2019 года  № 347-мр</vt:lpstr>
      <vt:lpstr>Результаты регионального мониторинга Центров образования «Точка роста» в 2022 году.  Распоряжение МО ИО от 30.05.2019 года  № 347-мр</vt:lpstr>
      <vt:lpstr>Результаты регионального мониторинга Центров образования «Точка роста» в 2022 году.  Распоряжение МО ИО от 27.09.2019 года № 587-мр</vt:lpstr>
      <vt:lpstr>Результаты регионального мониторинга Центров образования «Точка роста» в 2022 году.  Распоряжение МО ИО от 27.09.2019 года № 587-мр</vt:lpstr>
      <vt:lpstr>Результаты регионального мониторинга Центров образования «Точка роста» в 2022 году</vt:lpstr>
      <vt:lpstr>Особенности работы с дополнительными общеразвивающими программами в АИС Навигатор дополнительного образования детей</vt:lpstr>
      <vt:lpstr>Особенности работы с дополнительными общеразвивающими программами в АИС Навигатор дополнительного образования детей</vt:lpstr>
      <vt:lpstr>Особенности работы с дополнительными общеразвивающими программами в АИС Навигатор дополнительного образования детей</vt:lpstr>
      <vt:lpstr>Особенности работы с дополнительными общеразвивающими программами в АИС Навигатор дополнительного образования детей</vt:lpstr>
      <vt:lpstr>Слайд 14</vt:lpstr>
      <vt:lpstr>Слайд 15</vt:lpstr>
      <vt:lpstr>Слайд 16</vt:lpstr>
      <vt:lpstr>Слайд 17</vt:lpstr>
      <vt:lpstr>Результаты регионального мониторинга Центров образования «Точка роста» в 2022 году.  Распоряжение МО ИО от 30.05.2019 года  № 347-мр, Распоряжение МО ИО от 27.09.2019 года № 587-мр</vt:lpstr>
      <vt:lpstr>Слайд 19</vt:lpstr>
      <vt:lpstr>Слайд 20</vt:lpstr>
      <vt:lpstr>Слайд 21</vt:lpstr>
      <vt:lpstr>Слайд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Модельный центр как ядро региональной системы дополнительного образования детей</dc:title>
  <dc:creator>Л.Е.. Конкина</dc:creator>
  <cp:lastModifiedBy>user</cp:lastModifiedBy>
  <cp:revision>381</cp:revision>
  <cp:lastPrinted>2020-02-19T06:51:39Z</cp:lastPrinted>
  <dcterms:created xsi:type="dcterms:W3CDTF">2019-03-05T11:02:11Z</dcterms:created>
  <dcterms:modified xsi:type="dcterms:W3CDTF">2022-10-14T02:11:42Z</dcterms:modified>
</cp:coreProperties>
</file>