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8"/>
  </p:notesMasterIdLst>
  <p:sldIdLst>
    <p:sldId id="258" r:id="rId3"/>
    <p:sldId id="272" r:id="rId4"/>
    <p:sldId id="277" r:id="rId5"/>
    <p:sldId id="278" r:id="rId6"/>
    <p:sldId id="28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68" r:id="rId17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75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03447BB-5D67-496B-8E87-E561075AD55C}" styleName="Темный стиль 1 —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1" autoAdjust="0"/>
    <p:restoredTop sz="94660"/>
  </p:normalViewPr>
  <p:slideViewPr>
    <p:cSldViewPr>
      <p:cViewPr varScale="1">
        <p:scale>
          <a:sx n="86" d="100"/>
          <a:sy n="86" d="100"/>
        </p:scale>
        <p:origin x="1075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44108-3320-4272-93C4-BF6045C2905C}" type="datetimeFigureOut">
              <a:rPr lang="ru-RU" smtClean="0"/>
              <a:pPr/>
              <a:t>28.01.2022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651320-B6FC-47DC-8C77-AE2A142C2A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26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549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551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049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04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037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67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813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343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653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33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797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537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9356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7239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9001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2466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4943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0000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1163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1266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6408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9836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413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370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2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179713" y="1340768"/>
            <a:ext cx="7776864" cy="3456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0070C0"/>
                </a:solidFill>
              </a:rPr>
              <a:t>«Исполнение индикативного показателя «Численность обучающихся общеобразовательной организации, осваивающих  дополнительные общеобразовательные  программы технической и естественнонаучной направленностей  на базе Центра «Точка роста» на 28 января 2022 года»</a:t>
            </a:r>
            <a:endParaRPr lang="ru-RU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0768"/>
            <a:ext cx="1080120" cy="1208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21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16632"/>
            <a:ext cx="5760640" cy="43204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Программа ВКС</a:t>
            </a:r>
            <a:endParaRPr lang="ru-RU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1080120" cy="1208876"/>
          </a:xfrm>
          <a:prstGeom prst="rect">
            <a:avLst/>
          </a:prstGeom>
        </p:spPr>
      </p:pic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9599170"/>
              </p:ext>
            </p:extLst>
          </p:nvPr>
        </p:nvGraphicFramePr>
        <p:xfrm>
          <a:off x="1259632" y="620688"/>
          <a:ext cx="7776864" cy="6065872"/>
        </p:xfrm>
        <a:graphic>
          <a:graphicData uri="http://schemas.openxmlformats.org/drawingml/2006/table">
            <a:tbl>
              <a:tblPr firstRow="1" firstCol="1" bandRow="1"/>
              <a:tblGrid>
                <a:gridCol w="1061563"/>
                <a:gridCol w="4122757"/>
                <a:gridCol w="2592544"/>
              </a:tblGrid>
              <a:tr h="43204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1" marR="568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Тема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1" marR="568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266700" algn="ctr">
                        <a:lnSpc>
                          <a:spcPct val="12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Выступающий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1" marR="568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476">
                <a:tc gridSpan="3">
                  <a:txBody>
                    <a:bodyPr/>
                    <a:lstStyle/>
                    <a:p>
                      <a:pPr indent="457200" algn="ctr">
                        <a:lnSpc>
                          <a:spcPct val="12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5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 января 2022г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1" marR="568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44719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2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11:00-11:15</a:t>
                      </a:r>
                    </a:p>
                  </a:txBody>
                  <a:tcPr marL="56811" marR="568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Рекомендации по исполнению индикативного показателя «Численность обучающихся общеобразовательной организации, осваивающих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дополнительные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общеобразовательные программы технической и естественнонаучной направленностей на базе Центра «Точка роста» (распоряжение министерства образования Иркутской области от 1 февраля 2021 г № 44-мр).</a:t>
                      </a:r>
                    </a:p>
                  </a:txBody>
                  <a:tcPr marL="56811" marR="568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2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Разумилова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Екатерина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Нестеровна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 старший методист Регионального модельного центра дополнительного образования детей Иркутской области</a:t>
                      </a:r>
                    </a:p>
                  </a:txBody>
                  <a:tcPr marL="56811" marR="568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4543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2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11:15-11:25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1" marR="568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Результаты мониторинга работы Центров образования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естественнонаучной и технологической направленностей «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Точка роста» по размещению дополнительных общеразвивающих программ в АИС Навигатор дополнительного образования Иркутской области и зачисление детей на эти программы.</a:t>
                      </a:r>
                    </a:p>
                  </a:txBody>
                  <a:tcPr marL="56811" marR="568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2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Лисова Алёна Александровна, методист Регионального модельного центра дополнительного образования детей Иркутской области</a:t>
                      </a:r>
                    </a:p>
                  </a:txBody>
                  <a:tcPr marL="56811" marR="568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4543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2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11:25-11:40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1" marR="568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Алгоритм работы специалистов образовательной организации в АИС Навигатор дополнительного образования детей Иркутской области по размещению программ и зачислению детей.</a:t>
                      </a:r>
                    </a:p>
                    <a:p>
                      <a:pPr indent="457200" algn="l">
                        <a:lnSpc>
                          <a:spcPct val="12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6811" marR="568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2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Хмыльнина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Анна Михайловна, методист Регионального модельного центра дополнительного образования детей Иркутской области</a:t>
                      </a:r>
                    </a:p>
                  </a:txBody>
                  <a:tcPr marL="56811" marR="568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794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2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11:40-11:50</a:t>
                      </a:r>
                    </a:p>
                  </a:txBody>
                  <a:tcPr marL="56811" marR="568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2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Ответы на вопросы</a:t>
                      </a:r>
                    </a:p>
                  </a:txBody>
                  <a:tcPr marL="56811" marR="568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2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6811" marR="568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7632848" cy="634082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</a:rPr>
              <a:t>Нормативно-правовые документы, обеспечивающие </a:t>
            </a:r>
            <a:br>
              <a:rPr lang="ru-RU" sz="1800" b="1" dirty="0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</a:rPr>
              <a:t>внедрение центров образования «Точка роста» в Иркутской области</a:t>
            </a:r>
            <a:endParaRPr lang="ru-RU" sz="1800" b="1" dirty="0">
              <a:solidFill>
                <a:srgbClr val="1C75B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908720"/>
            <a:ext cx="7920880" cy="5472608"/>
          </a:xfrm>
        </p:spPr>
        <p:txBody>
          <a:bodyPr>
            <a:normAutofit fontScale="25000" lnSpcReduction="20000"/>
          </a:bodyPr>
          <a:lstStyle/>
          <a:p>
            <a:pPr algn="ctr" fontAlgn="base">
              <a:buNone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Документы федерального уровня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 fontAlgn="base"/>
            <a:endParaRPr lang="ru-RU" dirty="0" smtClean="0">
              <a:solidFill>
                <a:srgbClr val="1C75BC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fontAlgn="base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• Распоряжение </a:t>
            </a:r>
            <a:r>
              <a:rPr lang="ru-RU" sz="6000" dirty="0" err="1">
                <a:latin typeface="Times New Roman" pitchFamily="18" charset="0"/>
                <a:cs typeface="Times New Roman" pitchFamily="18" charset="0"/>
              </a:rPr>
              <a:t>Минпросвещения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 России от 12.01.2021 г. № Р-6 «Об утверждении Методических рекомендаций по созданию и функционированию в общеобразовательных организациях, расположенных в сельской местности и малых городах, центров образования естественно-научной и технологической направленностей»</a:t>
            </a:r>
          </a:p>
          <a:p>
            <a:pPr marL="0" lvl="0" indent="0" algn="just" fontAlgn="base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• Распоряжение </a:t>
            </a:r>
            <a:r>
              <a:rPr lang="ru-RU" sz="6000" dirty="0" err="1">
                <a:latin typeface="Times New Roman" pitchFamily="18" charset="0"/>
                <a:cs typeface="Times New Roman" pitchFamily="18" charset="0"/>
              </a:rPr>
              <a:t>Минпросвещения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 России от 15 апреля 2019 года  № Р-46 "О внесении изменений в распоряжение Министерства просвещения РФ № Р-23 от 01 марта 2019 года "Об утверждении методических 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рекомендаций по созданию мест для реализации основных </a:t>
            </a:r>
            <a:r>
              <a:rPr lang="ru-RU" sz="600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6000" smtClean="0">
                <a:latin typeface="Times New Roman" pitchFamily="18" charset="0"/>
                <a:cs typeface="Times New Roman" pitchFamily="18" charset="0"/>
              </a:rPr>
              <a:t>дополнительных общеобразовательных 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программ цифрового, естественнонаучного, технического и гуманитарного профилей в образовательных организациях, расположенных в сельской местности и малых городах, и дистанционных программ обучения определенных категорий обучающихся, в том числе на базе сетевого взаимодействия."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fontAlgn="base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• Распоряжение 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от 17 декабря 2019 года № Р-133 "Об утверждении методических рекомендаций по созданию (обновлению) материально-технической базы ОУ, расположенных в сельской местности и малых городах, для формирования у обучающихся современных  технологических и гуманитарных навыков при реализации основных и дополнительных общеобразовательных программ  цифрового и гуманитарных профилей в рамках региональных проектов, обеспечивающих достижение целей, показателей и результата федерального проекта "Современная школа" национального проекта "Образование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"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fontAlgn="base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• Паспорт 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национального проекта "Образование"</a:t>
            </a:r>
          </a:p>
          <a:p>
            <a:pPr marL="0" lvl="0" indent="0" algn="just" fontAlgn="base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• Паспорт 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федерального проекта "Современная школа"</a:t>
            </a:r>
          </a:p>
          <a:p>
            <a:pPr marL="0" lvl="0" indent="0" algn="just" fontAlgn="base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• План 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мероприятий по реализации федерального проекта "Современная школа"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0768"/>
            <a:ext cx="1080120" cy="12088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1124744"/>
            <a:ext cx="7704856" cy="4785395"/>
          </a:xfrm>
        </p:spPr>
        <p:txBody>
          <a:bodyPr>
            <a:noAutofit/>
          </a:bodyPr>
          <a:lstStyle/>
          <a:p>
            <a:pPr algn="ctr" fontAlgn="base"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Документы регионального уровня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lvl="0" algn="just" fontAlgn="base">
              <a:spcBef>
                <a:spcPts val="0"/>
              </a:spcBef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Распоряжение министерства образования Иркутской области от 1 февраля 2021 года, №44-мр с приложениями: список организаций, показатели и индикаторы результативности реализации мероприятий в 2021 году и Типовое Положение о Центре образования естественно-научной и технологической направленностей «Точка роста» на базе ОО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lvl="0" indent="0" algn="just" fontAlgn="base">
              <a:spcBef>
                <a:spcPts val="0"/>
              </a:spcBef>
              <a:buNone/>
            </a:pP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fontAlgn="base">
              <a:spcBef>
                <a:spcPts val="0"/>
              </a:spcBef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Документы муниципального уровня:</a:t>
            </a:r>
          </a:p>
          <a:p>
            <a:pPr algn="just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 Приказы ОО по мероприятиям, например, "О подготовке создания Центра "Точка роста" на базе ОУ".  О назначении руководителя ЦО ТР, О введении ставок ПДО, о педагогической нагрузке, о мониторингах и т.д.</a:t>
            </a:r>
          </a:p>
          <a:p>
            <a:pPr algn="just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Положение о центре образования естественно-научной и технологической направленностей "Точка роста"</a:t>
            </a:r>
          </a:p>
          <a:p>
            <a:pPr algn="just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Информация о реализации программ основного образования и программ дополнительного образования в Центре образования цифрового и гуманитарного профилей "Точка роста"</a:t>
            </a:r>
          </a:p>
          <a:p>
            <a:pPr algn="just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График работы центра образования естественно-научной и технологической направленностей «Точка роста» на 2022 год.</a:t>
            </a:r>
          </a:p>
          <a:p>
            <a:pPr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Точках роста (НПА, результаты мониторинга, планы, нормативные документы) должны быть на сайте организации.</a:t>
            </a:r>
          </a:p>
          <a:p>
            <a:pPr>
              <a:buNone/>
            </a:pPr>
            <a:endParaRPr lang="ru-RU" sz="1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0768"/>
            <a:ext cx="1080120" cy="1208876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632848" cy="634082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</a:rPr>
              <a:t>Нормативно-правовые документы, обеспечивающие </a:t>
            </a:r>
            <a:br>
              <a:rPr lang="ru-RU" sz="1800" b="1" dirty="0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</a:rPr>
              <a:t>внедрение центров образования «Точка роста» в Иркутской области</a:t>
            </a:r>
            <a:endParaRPr lang="ru-RU" sz="1800" b="1" dirty="0">
              <a:solidFill>
                <a:srgbClr val="1C75B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1196752"/>
            <a:ext cx="7704856" cy="478539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Минимальный показатель по охвату детей согласно Приложению 2 к распоряжению министерства образования Иркутской области от 1 февраля 2021 года № 44 –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мр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20 % от общей численности обучающихся в образовательных организациях, на базе которых создаются центры «Точка роста»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0768"/>
            <a:ext cx="1080120" cy="1208876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632848" cy="634082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</a:rPr>
              <a:t>Нормативно-правовые документы, обеспечивающие </a:t>
            </a:r>
            <a:br>
              <a:rPr lang="ru-RU" sz="1800" b="1" dirty="0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1C75BC"/>
                </a:solidFill>
                <a:latin typeface="Times New Roman" pitchFamily="18" charset="0"/>
                <a:cs typeface="Times New Roman" pitchFamily="18" charset="0"/>
              </a:rPr>
              <a:t>внедрение центров образования «Точка роста» в Иркутской области</a:t>
            </a:r>
            <a:endParaRPr lang="ru-RU" sz="1800" b="1" dirty="0">
              <a:solidFill>
                <a:srgbClr val="1C75B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688" y="2686482"/>
            <a:ext cx="7671362" cy="3417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783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83568" y="188640"/>
            <a:ext cx="796324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Центры образования  естественнонаучной и технологической направленностей </a:t>
            </a:r>
            <a:r>
              <a:rPr lang="ru-RU" sz="1400" b="1" dirty="0" smtClean="0">
                <a:solidFill>
                  <a:schemeClr val="tx2"/>
                </a:solidFill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Точка Роста</a:t>
            </a:r>
            <a:r>
              <a:rPr lang="ru-RU" sz="1400" b="1" dirty="0" smtClean="0">
                <a:solidFill>
                  <a:schemeClr val="tx2"/>
                </a:solidFill>
                <a:ea typeface="Calibri" pitchFamily="34" charset="0"/>
                <a:cs typeface="Times New Roman" pitchFamily="18" charset="0"/>
              </a:rPr>
              <a:t>»</a:t>
            </a:r>
            <a:endParaRPr lang="ru-RU" sz="7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Распоряжение министерства образования Иркутской области </a:t>
            </a:r>
            <a:r>
              <a:rPr lang="ru-RU" sz="700" b="1" dirty="0" smtClean="0">
                <a:solidFill>
                  <a:schemeClr val="tx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 1 февраля 2021г № 44-мр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данные за январь 2022г</a:t>
            </a:r>
            <a:r>
              <a:rPr lang="ru-RU" sz="7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00034" y="1071544"/>
          <a:ext cx="8358245" cy="5280494"/>
        </p:xfrm>
        <a:graphic>
          <a:graphicData uri="http://schemas.openxmlformats.org/drawingml/2006/table">
            <a:tbl>
              <a:tblPr/>
              <a:tblGrid>
                <a:gridCol w="504013"/>
                <a:gridCol w="1900780"/>
                <a:gridCol w="2279684"/>
                <a:gridCol w="673373"/>
                <a:gridCol w="846714"/>
                <a:gridCol w="886495"/>
                <a:gridCol w="633593"/>
                <a:gridCol w="633593"/>
              </a:tblGrid>
              <a:tr h="11277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/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Название муниципального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образования</a:t>
                      </a:r>
                      <a:r>
                        <a:rPr lang="ru-RU" sz="12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Иркутской области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Образов. организация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 обуч-ся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школе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Минимальное кол-во обуч по прогр ДО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(20%)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 детей,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обуч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 </a:t>
                      </a:r>
                      <a:r>
                        <a:rPr lang="ru-RU" sz="12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Навигат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 </a:t>
                      </a:r>
                      <a:r>
                        <a:rPr lang="ru-RU" sz="12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опубл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прогр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ДО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Выполн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миним.показателя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9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 Саянск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СОШ № 4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942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188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49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highlight>
                          <a:srgbClr val="00FF00"/>
                        </a:highlight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9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 Свирск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СОШ № 2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511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102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9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 Свирск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СОШ № 1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553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110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27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9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Шелеховский р-он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ШР СОШ № 2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1491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298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highlight>
                            <a:srgbClr val="00FF00"/>
                          </a:highligh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57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 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9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Шелеховский р-он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ШР СОШ № 5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850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170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 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3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Шелеховский р-он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ШР Гимназия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918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184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39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10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Братский р-он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Ключи-Булакская СОШ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145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29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 детей уже есть на программе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</a:t>
                      </a:r>
                      <a:r>
                        <a:rPr lang="ru-RU" sz="12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прогр</a:t>
                      </a: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модерации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Братский р-он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Вихоревская СОШ № 1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340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68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51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Братский р-он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Вихоревская СОШ № 2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862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172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10.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Братский р-он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Большеокинская СОШ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99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9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11.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Братский р-он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Боровская СОШ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Вып.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79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12.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Братский р-он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Тарминская СОШ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109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13.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Братский р-он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Приреченская ООШ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36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 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79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14.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Братский р-он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Добчурская СОШ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88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15.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Братский р-он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Дубынинская ООШ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38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79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16.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Братский р-он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Турманская СОШ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189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39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137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 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9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17.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Братский р-он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Тэминская СОШ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74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570" marR="5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5308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9673828"/>
              </p:ext>
            </p:extLst>
          </p:nvPr>
        </p:nvGraphicFramePr>
        <p:xfrm>
          <a:off x="251520" y="1124744"/>
          <a:ext cx="8644029" cy="5147775"/>
        </p:xfrm>
        <a:graphic>
          <a:graphicData uri="http://schemas.openxmlformats.org/drawingml/2006/table">
            <a:tbl>
              <a:tblPr/>
              <a:tblGrid>
                <a:gridCol w="500097"/>
                <a:gridCol w="2021080"/>
                <a:gridCol w="2449141"/>
                <a:gridCol w="720335"/>
                <a:gridCol w="864404"/>
                <a:gridCol w="778457"/>
                <a:gridCol w="734247"/>
                <a:gridCol w="576268"/>
              </a:tblGrid>
              <a:tr h="9681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/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Название муниципального района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Образов. организация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 обуч-ся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школе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Минимальное кол-во обуч по прогр ДО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(20%)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 детей, обуч.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 Навигат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 опублик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прогр ДО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Выполнение показателя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5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Иркутский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р-он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ИРМО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Пивоваровская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СОШ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872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174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 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5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19.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Иркутский р-он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ИРМО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Ширяевская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СОШ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346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69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 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highlight>
                          <a:srgbClr val="00FF00"/>
                        </a:highlight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5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Иркутский р-он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ИРМО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Листвянская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СОШ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211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42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5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21.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Иркутский р-он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ИРМО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Мамоновская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СОШ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494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99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5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22.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Иркутский р-он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ИРМО Оекская СОШ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794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159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305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 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2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Нижнеудинский р-он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СОШ № 5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г. Алзамай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414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83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2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24.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Нижнеудинский р-он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СОШ № 3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г. Алзамай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352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6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25.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Нижнеудинский р-он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Шумская СОШ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242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48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2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26.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Нижнеудинский р-он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СОШ № 2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 Нижнеудинск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484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97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2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27.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Нижнеудинский р-он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Порогская СОШ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54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Школа не зарег.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в Навигаторе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872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28.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Нижнеудинский р-он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Катарбейская СОШ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73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Школа не зарег.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в Навигаторе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2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29.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Нижнеудинский р-он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Иргейская СОШ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61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Школа не зарег.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в Навигаторе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5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30.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Нижнеудинский р-он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Широковская СОШ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72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31.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Нижнеудинский р-он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Школа-интернат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 26 г. Нижнеудинск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484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97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 прогр. на модер.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83568" y="188640"/>
            <a:ext cx="796324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Центры образования  естественнонаучной и технологической направленностей </a:t>
            </a:r>
            <a:r>
              <a:rPr lang="ru-RU" sz="1400" b="1" dirty="0" smtClean="0">
                <a:solidFill>
                  <a:schemeClr val="tx2"/>
                </a:solidFill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Точка Роста</a:t>
            </a:r>
            <a:r>
              <a:rPr lang="ru-RU" sz="1400" b="1" dirty="0" smtClean="0">
                <a:solidFill>
                  <a:schemeClr val="tx2"/>
                </a:solidFill>
                <a:ea typeface="Calibri" pitchFamily="34" charset="0"/>
                <a:cs typeface="Times New Roman" pitchFamily="18" charset="0"/>
              </a:rPr>
              <a:t>»</a:t>
            </a:r>
            <a:endParaRPr lang="ru-RU" sz="7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Распоряжение министерства образования Иркутской области </a:t>
            </a:r>
            <a:r>
              <a:rPr lang="ru-RU" sz="700" b="1" dirty="0" smtClean="0">
                <a:solidFill>
                  <a:schemeClr val="tx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 1 февраля 2021г № 44-мр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данные за январь 2022г</a:t>
            </a:r>
            <a:r>
              <a:rPr lang="ru-RU" sz="7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145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85720" y="1071546"/>
          <a:ext cx="8715438" cy="4538130"/>
        </p:xfrm>
        <a:graphic>
          <a:graphicData uri="http://schemas.openxmlformats.org/drawingml/2006/table">
            <a:tbl>
              <a:tblPr/>
              <a:tblGrid>
                <a:gridCol w="525553"/>
                <a:gridCol w="1617587"/>
                <a:gridCol w="2786082"/>
                <a:gridCol w="785818"/>
                <a:gridCol w="928694"/>
                <a:gridCol w="857256"/>
                <a:gridCol w="642942"/>
                <a:gridCol w="571506"/>
              </a:tblGrid>
              <a:tr h="8336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/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Название муниципального района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Образов. организация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 </a:t>
                      </a: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обуч-ся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школе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Минимальное кол-во обуч по прогр ДО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(20%)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 детей,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обуч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Навигат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 опублик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прогр ДО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Выполнение показателя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4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32.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Слюдянский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р-он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СОШ № </a:t>
                      </a: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49 </a:t>
                      </a:r>
                      <a:r>
                        <a:rPr lang="ru-RU" sz="120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Слюдянка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205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41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highlight>
                          <a:srgbClr val="00FF00"/>
                        </a:highlight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4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Слюдянский р-он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СОШ № 4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Слюдянка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673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135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65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4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34.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Слюдянский р-он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СОШ № 12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Байкальска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604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121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54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2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Тулунский р-он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Будаговская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СОШ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174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2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36.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Тулунский р-он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Гадалейская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СОШ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126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2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37.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Тулунский р-он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Гуранская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СОШ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230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46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2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38.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Тулунский р-он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Едогонская СОШ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99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4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39.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Тулунский р-он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Владимировская СОШ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83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4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40.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Тулунский р-он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Аршанская ООШ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Нет в Навигаторе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84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41.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Тулунский р-он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Евдокимовская СОШ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57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42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42.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Тулунский р-он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Изегольская ООШ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29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84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43.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Черемховский р-он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СОШ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Лохово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186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37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32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4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44.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Черемховский р-он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СОШ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Голуметь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267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53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211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4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45.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Черемховский р-он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СОШ № 1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Михайловка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626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125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49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4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46.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Черемховский р-он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СОШ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с.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Алёхино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58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highlight>
                            <a:srgbClr val="00FF00"/>
                          </a:highligh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</a:t>
                      </a:r>
                      <a:r>
                        <a:rPr lang="ru-RU" sz="1200" dirty="0">
                          <a:highlight>
                            <a:srgbClr val="00FF00"/>
                          </a:highligh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4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47.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Черемховский р-он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СОШ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Новогромово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127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highlight>
                          <a:srgbClr val="00FF00"/>
                        </a:highlight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4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48.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Чунский р-он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СОШ № 29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р.п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Чунский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797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159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281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4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49.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Чунский р-он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МОБУ СОШ № 2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р.п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Октябрьский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194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39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83568" y="188640"/>
            <a:ext cx="796324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Центры образования  естественнонаучной и технологической направленностей </a:t>
            </a:r>
            <a:r>
              <a:rPr lang="ru-RU" sz="1400" b="1" dirty="0" smtClean="0">
                <a:solidFill>
                  <a:schemeClr val="tx2"/>
                </a:solidFill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Точка Роста</a:t>
            </a:r>
            <a:r>
              <a:rPr lang="ru-RU" sz="1400" b="1" dirty="0" smtClean="0">
                <a:solidFill>
                  <a:schemeClr val="tx2"/>
                </a:solidFill>
                <a:ea typeface="Calibri" pitchFamily="34" charset="0"/>
                <a:cs typeface="Times New Roman" pitchFamily="18" charset="0"/>
              </a:rPr>
              <a:t>»</a:t>
            </a:r>
            <a:endParaRPr lang="ru-RU" sz="7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Распоряжение министерства образования Иркутской области </a:t>
            </a:r>
            <a:r>
              <a:rPr lang="ru-RU" sz="700" b="1" dirty="0" smtClean="0">
                <a:solidFill>
                  <a:schemeClr val="tx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 1 февраля 2021г № 44-мр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данные за январь 2022г</a:t>
            </a:r>
            <a:r>
              <a:rPr lang="ru-RU" sz="7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534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782494"/>
              </p:ext>
            </p:extLst>
          </p:nvPr>
        </p:nvGraphicFramePr>
        <p:xfrm>
          <a:off x="323526" y="1000108"/>
          <a:ext cx="8496948" cy="5094515"/>
        </p:xfrm>
        <a:graphic>
          <a:graphicData uri="http://schemas.openxmlformats.org/drawingml/2006/table">
            <a:tbl>
              <a:tblPr/>
              <a:tblGrid>
                <a:gridCol w="512380"/>
                <a:gridCol w="1630329"/>
                <a:gridCol w="2619505"/>
                <a:gridCol w="773111"/>
                <a:gridCol w="772202"/>
                <a:gridCol w="901205"/>
                <a:gridCol w="644108"/>
                <a:gridCol w="644108"/>
              </a:tblGrid>
              <a:tr h="9289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/</a:t>
                      </a:r>
                      <a:r>
                        <a:rPr lang="ru-RU" sz="11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Название муниципального района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Образов. организация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 обуч-ся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школе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Минимальное кол-во обуч по прогр ДО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(20%)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 детей, обуч.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 Навигат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 опублик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прогр ДО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Выполнение показателя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2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50.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Эхирит-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Булагатский  р-он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</a:t>
                      </a:r>
                      <a:r>
                        <a:rPr lang="ru-RU" sz="11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Идыгинская</a:t>
                      </a: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СОШ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42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127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Вып.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22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51.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Эхирит-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Булагатский  р-он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Тугутуйская СОШ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130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26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52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Вып.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2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52.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Эхирит-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Булагатский  р-он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Булусинская СОШ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69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Вып.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2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53.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Эхирит-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Булагатский  р-он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Ахинская СОШ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86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53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Вып.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2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54.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Эхирит</a:t>
                      </a: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Булагатский</a:t>
                      </a: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р-он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Ново-Николаевская СОШ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46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107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Вып.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22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55.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Эхирит-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Булагатский  р-он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</a:t>
                      </a:r>
                      <a:r>
                        <a:rPr lang="ru-RU" sz="11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Усть-Ордынская</a:t>
                      </a: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СОШ </a:t>
                      </a: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 4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520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104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55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3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56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Эхирит-Булагатский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р-он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ГОБУ ИО </a:t>
                      </a:r>
                      <a:r>
                        <a:rPr lang="ru-RU" sz="11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Усть-Ордынская</a:t>
                      </a: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1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гимназия-интернат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290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58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2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57.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 Бодайбо и район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СОШ № 3 </a:t>
                      </a:r>
                      <a:r>
                        <a:rPr lang="ru-RU" sz="11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</a:t>
                      </a: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Бодайбо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334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67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176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</a:t>
                      </a: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1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58.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 Бодайбо и район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Мамаканская СОШ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204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41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266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</a:t>
                      </a: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1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59.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 Бодайбо и район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Артёмовская СОШ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101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142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</a:t>
                      </a: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1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60.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Зиминский р-он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Батаминская СОШ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192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38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1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61.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Зиминский р-он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Покровская СОШ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87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1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62.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Зиминский р-он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Самарская СОШ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143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29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27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2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63.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Зиминский р-он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Масляногорская СОШ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77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1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64.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 Зима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СОШ № 1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539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108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63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1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65.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 Зима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СОШ № 9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585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117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highlight>
                            <a:srgbClr val="00FF00"/>
                          </a:highligh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101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highlight>
                            <a:srgbClr val="00FF00"/>
                          </a:highligh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highlight>
                          <a:srgbClr val="00FF00"/>
                        </a:highlight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1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66.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 Зима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СОШ № 8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558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112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51" marR="52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83568" y="188640"/>
            <a:ext cx="796324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Центры образования  естественнонаучной и технологической направленностей </a:t>
            </a:r>
            <a:r>
              <a:rPr lang="ru-RU" sz="1400" b="1" dirty="0" smtClean="0">
                <a:solidFill>
                  <a:schemeClr val="tx2"/>
                </a:solidFill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Точка Роста</a:t>
            </a:r>
            <a:r>
              <a:rPr lang="ru-RU" sz="1400" b="1" dirty="0" smtClean="0">
                <a:solidFill>
                  <a:schemeClr val="tx2"/>
                </a:solidFill>
                <a:ea typeface="Calibri" pitchFamily="34" charset="0"/>
                <a:cs typeface="Times New Roman" pitchFamily="18" charset="0"/>
              </a:rPr>
              <a:t>»</a:t>
            </a:r>
            <a:endParaRPr lang="ru-RU" sz="7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Распоряжение министерства образования Иркутской области </a:t>
            </a:r>
            <a:r>
              <a:rPr lang="ru-RU" sz="700" b="1" dirty="0" smtClean="0">
                <a:solidFill>
                  <a:schemeClr val="tx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 1 февраля 2021г № 44-мр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данные за январь 2022г</a:t>
            </a:r>
            <a:r>
              <a:rPr lang="ru-RU" sz="7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861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85720" y="1000108"/>
          <a:ext cx="8572561" cy="5450704"/>
        </p:xfrm>
        <a:graphic>
          <a:graphicData uri="http://schemas.openxmlformats.org/drawingml/2006/table">
            <a:tbl>
              <a:tblPr/>
              <a:tblGrid>
                <a:gridCol w="516938"/>
                <a:gridCol w="1949518"/>
                <a:gridCol w="2338137"/>
                <a:gridCol w="779991"/>
                <a:gridCol w="779073"/>
                <a:gridCol w="909226"/>
                <a:gridCol w="649839"/>
                <a:gridCol w="649839"/>
              </a:tblGrid>
              <a:tr h="8787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/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Название муниципального района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Образов. организация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 обуч-ся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школе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Минимальное кол-во обуч по прогр ДО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(20%)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 детей, обуч.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 Навигат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 опублик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прогр ДО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Выполнение показателя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5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67.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Казачинско-Ленский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р-он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Магистральнинская СОШ № 2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592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118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5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68.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Казачинско-Ленский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р-он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Магистральнинская СОШ № 22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469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94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101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Вып.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6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69.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Качугский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р-он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Качугская СОШ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 1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775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155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70.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Качугский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р-он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Бирюльская СОШ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98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highlight>
                          <a:srgbClr val="00FF00"/>
                        </a:highlight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71.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Качугский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р-он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Залогская ООШ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96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72.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Качугский р-он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Большетарельская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ООШ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27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96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73.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Куйтунский р-он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СОШ № 1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р.п. Куйтун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942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188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76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6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74.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Куйтунский р-он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Усть-Кадинская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СОШ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65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36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Вып.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75.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Куйтунский р-он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Уянская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СОШ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157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31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6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76.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Куйтунский р-он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Харикская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СОШ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№ 2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137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27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6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77.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Куйтунский р-он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СОШ № 2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р.п. Куйтун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668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134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37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6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78.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Куйтунский р-он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Центр образования «Каразей»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161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32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6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79.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Куйтунский р-он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Чеботарихинская СОШ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126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6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80.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Куйтунский р-он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Центр образования Альянс п. Харик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300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80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6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81.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Куйтунский р-он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Мингатуйская ООШ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83568" y="188640"/>
            <a:ext cx="796324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Центры образования  естественнонаучной и технологической направленностей </a:t>
            </a:r>
            <a:r>
              <a:rPr lang="ru-RU" sz="1400" b="1" dirty="0" smtClean="0">
                <a:solidFill>
                  <a:schemeClr val="tx2"/>
                </a:solidFill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Точка Роста</a:t>
            </a:r>
            <a:r>
              <a:rPr lang="ru-RU" sz="1400" b="1" dirty="0" smtClean="0">
                <a:solidFill>
                  <a:schemeClr val="tx2"/>
                </a:solidFill>
                <a:ea typeface="Calibri" pitchFamily="34" charset="0"/>
                <a:cs typeface="Times New Roman" pitchFamily="18" charset="0"/>
              </a:rPr>
              <a:t>»</a:t>
            </a:r>
            <a:endParaRPr lang="ru-RU" sz="7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Распоряжение министерства образования Иркутской области </a:t>
            </a:r>
            <a:r>
              <a:rPr lang="ru-RU" sz="700" b="1" dirty="0" smtClean="0">
                <a:solidFill>
                  <a:schemeClr val="tx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 1 февраля 2021г № 44-мр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данные за январь 2022г</a:t>
            </a:r>
            <a:r>
              <a:rPr lang="ru-RU" sz="7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725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14282" y="1000109"/>
          <a:ext cx="8715438" cy="5715041"/>
        </p:xfrm>
        <a:graphic>
          <a:graphicData uri="http://schemas.openxmlformats.org/drawingml/2006/table">
            <a:tbl>
              <a:tblPr/>
              <a:tblGrid>
                <a:gridCol w="525555"/>
                <a:gridCol w="1982009"/>
                <a:gridCol w="2377105"/>
                <a:gridCol w="792990"/>
                <a:gridCol w="792060"/>
                <a:gridCol w="924379"/>
                <a:gridCol w="660670"/>
                <a:gridCol w="660670"/>
              </a:tblGrid>
              <a:tr h="11397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/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Название муниципального района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Образов. организация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 обуч-ся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школе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Минимальное кол-во обуч по прогр ДО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(20%)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 детей, обуч.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 Навигат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 опублик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прогр ДО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Выполнение показателя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9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82.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Киренский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р-он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СОШ № 1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Киренск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591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118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9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83.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Киренский р-он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СОШ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Петропавловское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Вып.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799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84.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Киренский р-он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СОШ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Кривая Лука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54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Вып.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799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85.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Нукутский р-он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Целинная 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СОШ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145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29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9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86.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Нукутский р-он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</a:t>
                      </a:r>
                      <a:r>
                        <a:rPr lang="ru-RU" sz="12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Закулейская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СОШ 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116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0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87.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Нукутский р-он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Новоленинская СОШ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160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32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0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88.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Нукутский р-он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Верхне-Куйтинская ООШ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62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99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89.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Жигаловский р-он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Тутурская СОШ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103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72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9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90.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Жигаловский р-он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</a:t>
                      </a:r>
                      <a:r>
                        <a:rPr lang="ru-RU" sz="12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Жигаловская</a:t>
                      </a:r>
                      <a:r>
                        <a:rPr lang="ru-RU" sz="12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СОШ № 2 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206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41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174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9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91.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Жигаловский р-он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Жигаловская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СОШ 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 1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688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138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90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0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92.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Жигаловский р-он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Усть-Илгинская ООШ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799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93.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Ангарский городской округ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СОШ № 16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Одинск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97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9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94.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Баяндаевский р-он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Нагалыкская СОШ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107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9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95.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Баяндаевский р-он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Покровская СОШ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113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0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96.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Баяндаевский р-он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Хатар-Хадайская СОШ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74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9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97.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Баяндаевский р-он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Люрская СОШ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120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041" marR="420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83568" y="188640"/>
            <a:ext cx="796324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Центры образования  естественнонаучной и технологической направленностей </a:t>
            </a:r>
            <a:r>
              <a:rPr lang="ru-RU" sz="1400" b="1" dirty="0" smtClean="0">
                <a:solidFill>
                  <a:schemeClr val="tx2"/>
                </a:solidFill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Точка Роста</a:t>
            </a:r>
            <a:r>
              <a:rPr lang="ru-RU" sz="1400" b="1" dirty="0" smtClean="0">
                <a:solidFill>
                  <a:schemeClr val="tx2"/>
                </a:solidFill>
                <a:ea typeface="Calibri" pitchFamily="34" charset="0"/>
                <a:cs typeface="Times New Roman" pitchFamily="18" charset="0"/>
              </a:rPr>
              <a:t>»</a:t>
            </a:r>
            <a:endParaRPr lang="ru-RU" sz="7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Распоряжение министерства образования Иркутской области </a:t>
            </a:r>
            <a:r>
              <a:rPr lang="ru-RU" sz="700" b="1" dirty="0" smtClean="0">
                <a:solidFill>
                  <a:schemeClr val="tx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 1 февраля 2021г № 44-мр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данные за январь 2022г</a:t>
            </a:r>
            <a:r>
              <a:rPr lang="ru-RU" sz="7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610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85720" y="1071546"/>
          <a:ext cx="8643997" cy="5405360"/>
        </p:xfrm>
        <a:graphic>
          <a:graphicData uri="http://schemas.openxmlformats.org/drawingml/2006/table">
            <a:tbl>
              <a:tblPr/>
              <a:tblGrid>
                <a:gridCol w="521246"/>
                <a:gridCol w="1965766"/>
                <a:gridCol w="2357622"/>
                <a:gridCol w="786490"/>
                <a:gridCol w="785565"/>
                <a:gridCol w="916800"/>
                <a:gridCol w="655254"/>
                <a:gridCol w="655254"/>
              </a:tblGrid>
              <a:tr h="7722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/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Название муниципального района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Образов. организация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 обуч-ся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школе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Минимальное кол-во обуч по прогр ДО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(20%)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 детей, обуч.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 Навигат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 опублик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прогр ДО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Выполнение показателя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98.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Боханский р-он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Боханская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СОШ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 1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730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146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144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1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99.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Боханский р-он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Олонская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СОШ 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361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72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96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Вып.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100.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Боханский р-он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Хохорская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СОШ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214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43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88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Вып.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101.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Боханский р-он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Воробьевская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ООШ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45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Вып.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3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102.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Заларинский р-он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Заларинская СОШ № 1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946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189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45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5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103.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Заларинский р-он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Холмогойская СОШ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122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Нет в навигаторе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Нет в навигаторе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5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104.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Заларинский р-он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Ханжиновская СОШ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139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Нет в навигаторе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Нет в навигаторе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105.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Заларинский р-он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Сортовская ООШ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48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Вып.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3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106.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Заларинский р-он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Солерудниковская гимназия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411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82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5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107.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Катангский р-он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СОШ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Преображенка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29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Нет в навигаторе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Нет в навигаторе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861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108.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Нижнеилимский р-он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Железногорская СОШ № 5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 Железногорск-Илимский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474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95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109.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Нижнеилимский р-он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Новоигирменская СОШ № 1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563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113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110.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Нижнеилимский р-он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Новоигирменская СОШ № 3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554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111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111.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Нижнеилимский р-он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Железногорская СОШ № 1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425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85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112.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Нижнеилимский р-он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Видимская СОШ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244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49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39" marR="434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83568" y="188640"/>
            <a:ext cx="796324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Центры образования  естественнонаучной и технологической направленностей </a:t>
            </a:r>
            <a:r>
              <a:rPr lang="ru-RU" sz="1400" b="1" dirty="0" smtClean="0">
                <a:solidFill>
                  <a:schemeClr val="tx2"/>
                </a:solidFill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Точка Роста</a:t>
            </a:r>
            <a:r>
              <a:rPr lang="ru-RU" sz="1400" b="1" dirty="0" smtClean="0">
                <a:solidFill>
                  <a:schemeClr val="tx2"/>
                </a:solidFill>
                <a:ea typeface="Calibri" pitchFamily="34" charset="0"/>
                <a:cs typeface="Times New Roman" pitchFamily="18" charset="0"/>
              </a:rPr>
              <a:t>»</a:t>
            </a:r>
            <a:endParaRPr lang="ru-RU" sz="7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Распоряжение министерства образования Иркутской области </a:t>
            </a:r>
            <a:r>
              <a:rPr lang="ru-RU" sz="700" b="1" dirty="0" smtClean="0">
                <a:solidFill>
                  <a:schemeClr val="tx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 1 февраля 2021г № 44-мр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данные за январь 2022г</a:t>
            </a:r>
            <a:r>
              <a:rPr lang="ru-RU" sz="7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873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7055698"/>
              </p:ext>
            </p:extLst>
          </p:nvPr>
        </p:nvGraphicFramePr>
        <p:xfrm>
          <a:off x="323528" y="1124744"/>
          <a:ext cx="8501692" cy="4824532"/>
        </p:xfrm>
        <a:graphic>
          <a:graphicData uri="http://schemas.openxmlformats.org/drawingml/2006/table">
            <a:tbl>
              <a:tblPr/>
              <a:tblGrid>
                <a:gridCol w="512664"/>
                <a:gridCol w="1792879"/>
                <a:gridCol w="2459330"/>
                <a:gridCol w="773543"/>
                <a:gridCol w="772633"/>
                <a:gridCol w="901707"/>
                <a:gridCol w="644468"/>
                <a:gridCol w="644468"/>
              </a:tblGrid>
              <a:tr h="10405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/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Название муниципального района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Образов. организация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 обуч-ся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школе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Минимальное кол-во обуч по прогр ДО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(20%)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 детей, обуч.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 Навигат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 опублик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прогр ДО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Выполнение показателя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113.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Усть-Илимский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р-он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Железнодорожная СОШ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 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 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374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75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114.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Усть-Илимский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р-он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Тубинская СОШ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110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115.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Аларский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р-он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Александровская СОШ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73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32 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 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116.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Аларский р-он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Ныгдинская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СОШ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117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43 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 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117.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Аларский р-он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Бахтайская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СОШ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118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61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118.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Аларский р-он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Идеальская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СОШ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139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47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119.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Балаганский р-он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Биритская СОШ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91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75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120.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Балаганский р-он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Кумарейская СОШ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151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121.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Балаганский р-он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Балаганская СОШ № 1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323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65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122.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Балаганский р-он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Балаганская СОШ № 2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286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57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123.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Усольский р-он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Тальянская СОШ № 17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89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124.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Усольский р-он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Буретская СОШ 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161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32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125.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Усольский р-он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Мальтинская СОШ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219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44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56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126.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Осинский р-он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Мольтинская ООШ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72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52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127.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Осинский р-он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Кутанская ООШ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02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128.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Осинский р-он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Ново-Ленинская СОШ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168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34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113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129.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Осинский р-он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Русско-Янгутская СОШ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165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175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130.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Осинский р-он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Улейская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СОШ </a:t>
                      </a:r>
                      <a:r>
                        <a:rPr lang="ru-RU" sz="12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 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219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44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135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83568" y="188640"/>
            <a:ext cx="796324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Центры образования  естественнонаучной и технологической направленностей </a:t>
            </a:r>
            <a:r>
              <a:rPr lang="ru-RU" sz="1400" b="1" dirty="0" smtClean="0">
                <a:solidFill>
                  <a:schemeClr val="tx2"/>
                </a:solidFill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Точка Роста</a:t>
            </a:r>
            <a:r>
              <a:rPr lang="ru-RU" sz="1400" b="1" dirty="0" smtClean="0">
                <a:solidFill>
                  <a:schemeClr val="tx2"/>
                </a:solidFill>
                <a:ea typeface="Calibri" pitchFamily="34" charset="0"/>
                <a:cs typeface="Times New Roman" pitchFamily="18" charset="0"/>
              </a:rPr>
              <a:t>»</a:t>
            </a:r>
            <a:endParaRPr lang="ru-RU" sz="7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Распоряжение министерства образования Иркутской области </a:t>
            </a:r>
            <a:r>
              <a:rPr lang="ru-RU" sz="700" b="1" dirty="0" smtClean="0">
                <a:solidFill>
                  <a:schemeClr val="tx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 1 февраля 2021г № 44-мр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данные за январь 2022г</a:t>
            </a:r>
            <a:r>
              <a:rPr lang="ru-RU" sz="7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469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57160" y="1142984"/>
          <a:ext cx="8429683" cy="5319946"/>
        </p:xfrm>
        <a:graphic>
          <a:graphicData uri="http://schemas.openxmlformats.org/drawingml/2006/table">
            <a:tbl>
              <a:tblPr/>
              <a:tblGrid>
                <a:gridCol w="508322"/>
                <a:gridCol w="1917025"/>
                <a:gridCol w="2299168"/>
                <a:gridCol w="766990"/>
                <a:gridCol w="766088"/>
                <a:gridCol w="894072"/>
                <a:gridCol w="639009"/>
                <a:gridCol w="639009"/>
              </a:tblGrid>
              <a:tr h="12496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/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Название муниципального района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Образов. организация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 обуч-ся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школе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Минимальное кол-во обуч по прогр ДО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(20%)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 детей, обуч.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 Навигат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 опублик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прогр ДО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Выполнение показателя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4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131.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Тайшетский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р-он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СОШ № 2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 Тайшета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1052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210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506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4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132.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Тайшетский р-он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Квитокская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СОШ № 1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447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89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4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133.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Тайшетский р-он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СОШ № 16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 Бирюсинска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486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97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4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134.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Тайшетский р-он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СОШ № 10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 Бирюсинска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441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88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26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4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135.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Тайшетский р-он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Невельская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ООШ 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62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42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Вып.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84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136.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Усть-Удинский р-он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СОШ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п. Усть-Уда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289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58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39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highlight>
                            <a:srgbClr val="00FF00"/>
                          </a:highligh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highlight>
                          <a:srgbClr val="00FF00"/>
                        </a:highlight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4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137.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Усть-Удинский р-он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Ново-Удинская СОШ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197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39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4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138.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Усть-Удинский р-он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Игжейская СОШ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104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4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139.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Усть-Удинский р-он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Аносовская СОШ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52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32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84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140.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Усть-Удинский р-он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МКОУ Балаганкинская ООШ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79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4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141.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Усть-Кутский р-он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СОШ № 8 УКМО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173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53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4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142.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Усть-Кутский р-он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Лицей УКМО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215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43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142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4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143.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Усть-Кутский р-он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СОШ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п. Звездный УКМО 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99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highlight>
                            <a:srgbClr val="00FF00"/>
                          </a:highligh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78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4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144.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Усть-Кутский р-он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МОУ СОШ с. Ния УКМО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136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27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61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6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145.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Мамско-Чуйский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р-он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МКОУ </a:t>
                      </a: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Луговская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СОШ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26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Организ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 НЕ </a:t>
                      </a: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зарег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6892" marR="46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83568" y="188640"/>
            <a:ext cx="796324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Центры образования  естественнонаучной и технологической направленностей </a:t>
            </a:r>
            <a:r>
              <a:rPr lang="ru-RU" sz="1400" b="1" dirty="0" smtClean="0">
                <a:solidFill>
                  <a:schemeClr val="tx2"/>
                </a:solidFill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Точка Роста</a:t>
            </a:r>
            <a:r>
              <a:rPr lang="ru-RU" sz="1400" b="1" dirty="0" smtClean="0">
                <a:solidFill>
                  <a:schemeClr val="tx2"/>
                </a:solidFill>
                <a:ea typeface="Calibri" pitchFamily="34" charset="0"/>
                <a:cs typeface="Times New Roman" pitchFamily="18" charset="0"/>
              </a:rPr>
              <a:t>»</a:t>
            </a:r>
            <a:endParaRPr lang="ru-RU" sz="7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Распоряжение министерства образования Иркутской области </a:t>
            </a:r>
            <a:r>
              <a:rPr lang="ru-RU" sz="700" b="1" dirty="0" smtClean="0">
                <a:solidFill>
                  <a:schemeClr val="tx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 1 февраля 2021г № 44-мр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данные за январь 2022г</a:t>
            </a:r>
            <a:r>
              <a:rPr lang="ru-RU" sz="7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379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0" y="1772816"/>
            <a:ext cx="4032448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Контакты: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Иркутск,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1-я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Красноказачья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д.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9</a:t>
            </a:r>
          </a:p>
          <a:p>
            <a:pPr marL="0" indent="0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Тел.: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8 (3952)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500-448, доб.9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rmc@detirk.ru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Сайт: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http://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детирк38.рф/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196752"/>
            <a:ext cx="3602956" cy="40324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47664" y="188640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Региональный модельный центр</a:t>
            </a:r>
            <a:endParaRPr lang="ru-RU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02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4529</TotalTime>
  <Words>3000</Words>
  <Application>Microsoft Office PowerPoint</Application>
  <PresentationFormat>Экран (4:3)</PresentationFormat>
  <Paragraphs>1280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Тема Office</vt:lpstr>
      <vt:lpstr>1_Тема Office</vt:lpstr>
      <vt:lpstr>Презентация PowerPoint</vt:lpstr>
      <vt:lpstr>Программа ВКС</vt:lpstr>
      <vt:lpstr>Нормативно-правовые документы, обеспечивающие  внедрение центров образования «Точка роста» в Иркутской области</vt:lpstr>
      <vt:lpstr>Нормативно-правовые документы, обеспечивающие  внедрение центров образования «Точка роста» в Иркутской области</vt:lpstr>
      <vt:lpstr>Нормативно-правовые документы, обеспечивающие  внедрение центров образования «Точка роста» в Иркутской области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Модельный центр как ядро региональной системы дополнительного образования детей</dc:title>
  <dc:creator>Л.Е.. Конкина</dc:creator>
  <cp:lastModifiedBy>user</cp:lastModifiedBy>
  <cp:revision>228</cp:revision>
  <cp:lastPrinted>2020-02-19T06:51:39Z</cp:lastPrinted>
  <dcterms:created xsi:type="dcterms:W3CDTF">2019-03-05T11:02:11Z</dcterms:created>
  <dcterms:modified xsi:type="dcterms:W3CDTF">2022-01-28T01:40:18Z</dcterms:modified>
</cp:coreProperties>
</file>