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0"/>
  </p:notesMasterIdLst>
  <p:sldIdLst>
    <p:sldId id="258" r:id="rId2"/>
    <p:sldId id="286" r:id="rId3"/>
    <p:sldId id="328" r:id="rId4"/>
    <p:sldId id="317" r:id="rId5"/>
    <p:sldId id="349" r:id="rId6"/>
    <p:sldId id="351" r:id="rId7"/>
    <p:sldId id="350" r:id="rId8"/>
    <p:sldId id="348" r:id="rId9"/>
    <p:sldId id="356" r:id="rId10"/>
    <p:sldId id="312" r:id="rId11"/>
    <p:sldId id="313" r:id="rId12"/>
    <p:sldId id="314" r:id="rId13"/>
    <p:sldId id="315" r:id="rId14"/>
    <p:sldId id="347" r:id="rId15"/>
    <p:sldId id="316" r:id="rId16"/>
    <p:sldId id="337" r:id="rId17"/>
    <p:sldId id="338" r:id="rId18"/>
    <p:sldId id="339" r:id="rId19"/>
    <p:sldId id="340" r:id="rId20"/>
    <p:sldId id="341" r:id="rId21"/>
    <p:sldId id="342" r:id="rId22"/>
    <p:sldId id="343" r:id="rId23"/>
    <p:sldId id="345" r:id="rId24"/>
    <p:sldId id="352" r:id="rId25"/>
    <p:sldId id="353" r:id="rId26"/>
    <p:sldId id="354" r:id="rId27"/>
    <p:sldId id="355" r:id="rId28"/>
    <p:sldId id="287" r:id="rId29"/>
  </p:sldIdLst>
  <p:sldSz cx="12192000" cy="6858000"/>
  <p:notesSz cx="6735763" cy="98663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28D5007C-6042-4C28-BB71-0C97EB9717CE}">
          <p14:sldIdLst>
            <p14:sldId id="258"/>
            <p14:sldId id="286"/>
            <p14:sldId id="328"/>
            <p14:sldId id="317"/>
            <p14:sldId id="349"/>
            <p14:sldId id="351"/>
            <p14:sldId id="350"/>
            <p14:sldId id="348"/>
            <p14:sldId id="356"/>
            <p14:sldId id="312"/>
            <p14:sldId id="313"/>
            <p14:sldId id="314"/>
            <p14:sldId id="315"/>
            <p14:sldId id="347"/>
            <p14:sldId id="316"/>
            <p14:sldId id="337"/>
            <p14:sldId id="338"/>
            <p14:sldId id="339"/>
            <p14:sldId id="340"/>
            <p14:sldId id="341"/>
            <p14:sldId id="342"/>
            <p14:sldId id="343"/>
            <p14:sldId id="345"/>
            <p14:sldId id="352"/>
            <p14:sldId id="353"/>
            <p14:sldId id="354"/>
            <p14:sldId id="355"/>
          </p14:sldIdLst>
        </p14:section>
        <p14:section name="Раздел без заголовка" id="{B269B405-C5BF-43B9-AE40-AE106E7D69E3}">
          <p14:sldIdLst>
            <p14:sldId id="28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75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D03447BB-5D67-496B-8E87-E561075AD55C}" styleName="Темный стиль 1 — акцент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Темный стиль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Темный стиль 2 — акцент 5/акцент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82" autoAdjust="0"/>
    <p:restoredTop sz="90920" autoAdjust="0"/>
  </p:normalViewPr>
  <p:slideViewPr>
    <p:cSldViewPr>
      <p:cViewPr varScale="1">
        <p:scale>
          <a:sx n="77" d="100"/>
          <a:sy n="77" d="100"/>
        </p:scale>
        <p:origin x="605" y="7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56644108-3320-4272-93C4-BF6045C2905C}" type="datetimeFigureOut">
              <a:rPr lang="ru-RU" smtClean="0"/>
              <a:pPr/>
              <a:t>28.10.2022</a:t>
            </a:fld>
            <a:endParaRPr lang="ru-RU"/>
          </a:p>
        </p:txBody>
      </p:sp>
      <p:sp>
        <p:nvSpPr>
          <p:cNvPr id="4" name="Образ слайда 3"/>
          <p:cNvSpPr>
            <a:spLocks noGrp="1" noRot="1" noChangeAspect="1"/>
          </p:cNvSpPr>
          <p:nvPr>
            <p:ph type="sldImg" idx="2"/>
          </p:nvPr>
        </p:nvSpPr>
        <p:spPr>
          <a:xfrm>
            <a:off x="79375" y="739775"/>
            <a:ext cx="6577013" cy="3700463"/>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44651320-B6FC-47DC-8C77-AE2A142C2AB7}" type="slidenum">
              <a:rPr lang="ru-RU" smtClean="0"/>
              <a:pPr/>
              <a:t>‹#›</a:t>
            </a:fld>
            <a:endParaRPr lang="ru-RU"/>
          </a:p>
        </p:txBody>
      </p:sp>
    </p:spTree>
    <p:extLst>
      <p:ext uri="{BB962C8B-B14F-4D97-AF65-F5344CB8AC3E}">
        <p14:creationId xmlns:p14="http://schemas.microsoft.com/office/powerpoint/2010/main" val="60226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79375" y="739775"/>
            <a:ext cx="6577013" cy="3700463"/>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4651320-B6FC-47DC-8C77-AE2A142C2AB7}" type="slidenum">
              <a:rPr lang="ru-RU" smtClean="0"/>
              <a:pPr/>
              <a:t>1</a:t>
            </a:fld>
            <a:endParaRPr lang="ru-RU"/>
          </a:p>
        </p:txBody>
      </p:sp>
    </p:spTree>
    <p:extLst>
      <p:ext uri="{BB962C8B-B14F-4D97-AF65-F5344CB8AC3E}">
        <p14:creationId xmlns:p14="http://schemas.microsoft.com/office/powerpoint/2010/main" val="3403549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651320-B6FC-47DC-8C77-AE2A142C2AB7}" type="slidenum">
              <a:rPr lang="ru-RU" smtClean="0"/>
              <a:pPr/>
              <a:t>10</a:t>
            </a:fld>
            <a:endParaRPr lang="ru-RU"/>
          </a:p>
        </p:txBody>
      </p:sp>
    </p:spTree>
    <p:extLst>
      <p:ext uri="{BB962C8B-B14F-4D97-AF65-F5344CB8AC3E}">
        <p14:creationId xmlns:p14="http://schemas.microsoft.com/office/powerpoint/2010/main" val="2950330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651320-B6FC-47DC-8C77-AE2A142C2AB7}" type="slidenum">
              <a:rPr lang="ru-RU" smtClean="0"/>
              <a:pPr/>
              <a:t>11</a:t>
            </a:fld>
            <a:endParaRPr lang="ru-RU"/>
          </a:p>
        </p:txBody>
      </p:sp>
    </p:spTree>
    <p:extLst>
      <p:ext uri="{BB962C8B-B14F-4D97-AF65-F5344CB8AC3E}">
        <p14:creationId xmlns:p14="http://schemas.microsoft.com/office/powerpoint/2010/main" val="39594910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651320-B6FC-47DC-8C77-AE2A142C2AB7}" type="slidenum">
              <a:rPr lang="ru-RU" smtClean="0"/>
              <a:pPr/>
              <a:t>12</a:t>
            </a:fld>
            <a:endParaRPr lang="ru-RU"/>
          </a:p>
        </p:txBody>
      </p:sp>
    </p:spTree>
    <p:extLst>
      <p:ext uri="{BB962C8B-B14F-4D97-AF65-F5344CB8AC3E}">
        <p14:creationId xmlns:p14="http://schemas.microsoft.com/office/powerpoint/2010/main" val="1008535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651320-B6FC-47DC-8C77-AE2A142C2AB7}" type="slidenum">
              <a:rPr lang="ru-RU" smtClean="0"/>
              <a:pPr/>
              <a:t>13</a:t>
            </a:fld>
            <a:endParaRPr lang="ru-RU"/>
          </a:p>
        </p:txBody>
      </p:sp>
    </p:spTree>
    <p:extLst>
      <p:ext uri="{BB962C8B-B14F-4D97-AF65-F5344CB8AC3E}">
        <p14:creationId xmlns:p14="http://schemas.microsoft.com/office/powerpoint/2010/main" val="22385494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651320-B6FC-47DC-8C77-AE2A142C2AB7}" type="slidenum">
              <a:rPr lang="ru-RU" smtClean="0"/>
              <a:pPr/>
              <a:t>14</a:t>
            </a:fld>
            <a:endParaRPr lang="ru-RU"/>
          </a:p>
        </p:txBody>
      </p:sp>
    </p:spTree>
    <p:extLst>
      <p:ext uri="{BB962C8B-B14F-4D97-AF65-F5344CB8AC3E}">
        <p14:creationId xmlns:p14="http://schemas.microsoft.com/office/powerpoint/2010/main" val="2767978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651320-B6FC-47DC-8C77-AE2A142C2AB7}" type="slidenum">
              <a:rPr lang="ru-RU" smtClean="0"/>
              <a:pPr/>
              <a:t>15</a:t>
            </a:fld>
            <a:endParaRPr lang="ru-RU"/>
          </a:p>
        </p:txBody>
      </p:sp>
    </p:spTree>
    <p:extLst>
      <p:ext uri="{BB962C8B-B14F-4D97-AF65-F5344CB8AC3E}">
        <p14:creationId xmlns:p14="http://schemas.microsoft.com/office/powerpoint/2010/main" val="18731946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79375" y="739775"/>
            <a:ext cx="6577013" cy="3700463"/>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4651320-B6FC-47DC-8C77-AE2A142C2AB7}" type="slidenum">
              <a:rPr lang="ru-RU" smtClean="0"/>
              <a:pPr/>
              <a:t>16</a:t>
            </a:fld>
            <a:endParaRPr lang="ru-RU"/>
          </a:p>
        </p:txBody>
      </p:sp>
    </p:spTree>
    <p:extLst>
      <p:ext uri="{BB962C8B-B14F-4D97-AF65-F5344CB8AC3E}">
        <p14:creationId xmlns:p14="http://schemas.microsoft.com/office/powerpoint/2010/main" val="137261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79375" y="739775"/>
            <a:ext cx="6577013" cy="3700463"/>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4651320-B6FC-47DC-8C77-AE2A142C2AB7}" type="slidenum">
              <a:rPr lang="ru-RU" smtClean="0"/>
              <a:pPr/>
              <a:t>17</a:t>
            </a:fld>
            <a:endParaRPr lang="ru-RU"/>
          </a:p>
        </p:txBody>
      </p:sp>
    </p:spTree>
    <p:extLst>
      <p:ext uri="{BB962C8B-B14F-4D97-AF65-F5344CB8AC3E}">
        <p14:creationId xmlns:p14="http://schemas.microsoft.com/office/powerpoint/2010/main" val="36071745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79375" y="739775"/>
            <a:ext cx="6577013" cy="3700463"/>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4651320-B6FC-47DC-8C77-AE2A142C2AB7}" type="slidenum">
              <a:rPr lang="ru-RU" smtClean="0"/>
              <a:pPr/>
              <a:t>18</a:t>
            </a:fld>
            <a:endParaRPr lang="ru-RU"/>
          </a:p>
        </p:txBody>
      </p:sp>
    </p:spTree>
    <p:extLst>
      <p:ext uri="{BB962C8B-B14F-4D97-AF65-F5344CB8AC3E}">
        <p14:creationId xmlns:p14="http://schemas.microsoft.com/office/powerpoint/2010/main" val="8034372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79375" y="739775"/>
            <a:ext cx="6577013" cy="3700463"/>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4651320-B6FC-47DC-8C77-AE2A142C2AB7}" type="slidenum">
              <a:rPr lang="ru-RU" smtClean="0"/>
              <a:pPr/>
              <a:t>22</a:t>
            </a:fld>
            <a:endParaRPr lang="ru-RU"/>
          </a:p>
        </p:txBody>
      </p:sp>
    </p:spTree>
    <p:extLst>
      <p:ext uri="{BB962C8B-B14F-4D97-AF65-F5344CB8AC3E}">
        <p14:creationId xmlns:p14="http://schemas.microsoft.com/office/powerpoint/2010/main" val="438154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30"/>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28.10.2022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28.10.2022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5"/>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28.10.2022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812800" y="1600205"/>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8229600" y="1600205"/>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28.10.2022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28.10.2022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28.10.2022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28.10.2022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3"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28.10.2022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28.10.2022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28.10.2022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11785600" y="274643"/>
            <a:ext cx="36576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12800" y="274643"/>
            <a:ext cx="107696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28.10.2022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90000"/>
            <a:lum/>
          </a:blip>
          <a:srcRect/>
          <a:stretch>
            <a:fillRect t="-8000" b="-8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28.10.2022</a:t>
            </a:fld>
            <a:endParaRPr lang="ru-RU"/>
          </a:p>
        </p:txBody>
      </p:sp>
      <p:sp>
        <p:nvSpPr>
          <p:cNvPr id="5" name="Нижний колонтитул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mailto:detirk38@mail.ru" TargetMode="External"/><Relationship Id="rId7" Type="http://schemas.openxmlformats.org/officeDocument/2006/relationships/image" Target="../media/image3.png"/><Relationship Id="rId2" Type="http://schemas.openxmlformats.org/officeDocument/2006/relationships/hyperlink" Target="http://&#1076;&#1077;&#1090;&#1080;&#1088;&#1082;38.&#1088;&#1092;/" TargetMode="Externa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hyperlink" Target="mailto:navigator.detirk@yandex.ru" TargetMode="External"/><Relationship Id="rId4" Type="http://schemas.openxmlformats.org/officeDocument/2006/relationships/hyperlink" Target="mailto:rmc@detirk.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txBox="1">
            <a:spLocks/>
          </p:cNvSpPr>
          <p:nvPr/>
        </p:nvSpPr>
        <p:spPr>
          <a:xfrm>
            <a:off x="623392" y="1868756"/>
            <a:ext cx="10729192" cy="266429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a:solidFill>
                  <a:schemeClr val="tx2"/>
                </a:solidFill>
                <a:latin typeface="Times New Roman" panose="02020603050405020304" pitchFamily="18" charset="0"/>
                <a:cs typeface="Times New Roman" panose="02020603050405020304" pitchFamily="18" charset="0"/>
              </a:rPr>
              <a:t>Исполнение индикативного показателя «численность детей, охваченных дополнительными общеразвивающими программами </a:t>
            </a:r>
          </a:p>
          <a:p>
            <a:r>
              <a:rPr lang="ru-RU" sz="3200" b="1" dirty="0">
                <a:solidFill>
                  <a:schemeClr val="tx2"/>
                </a:solidFill>
                <a:latin typeface="Times New Roman" panose="02020603050405020304" pitchFamily="18" charset="0"/>
                <a:cs typeface="Times New Roman" panose="02020603050405020304" pitchFamily="18" charset="0"/>
              </a:rPr>
              <a:t>на базе Центра образования «Точка роста»</a:t>
            </a: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578" y="4556984"/>
            <a:ext cx="1308342" cy="1464304"/>
          </a:xfrm>
          <a:prstGeom prst="rect">
            <a:avLst/>
          </a:prstGeom>
        </p:spPr>
      </p:pic>
      <p:pic>
        <p:nvPicPr>
          <p:cNvPr id="6" name="Рисунок 5">
            <a:extLst>
              <a:ext uri="{FF2B5EF4-FFF2-40B4-BE49-F238E27FC236}">
                <a16:creationId xmlns:a16="http://schemas.microsoft.com/office/drawing/2014/main" xmlns="" id="{06F52702-85B3-45A2-AC9C-EB48AFC2A84F}"/>
              </a:ext>
            </a:extLst>
          </p:cNvPr>
          <p:cNvPicPr>
            <a:picLocks noChangeAspect="1"/>
          </p:cNvPicPr>
          <p:nvPr/>
        </p:nvPicPr>
        <p:blipFill>
          <a:blip r:embed="rId4" cstate="print"/>
          <a:stretch>
            <a:fillRect/>
          </a:stretch>
        </p:blipFill>
        <p:spPr>
          <a:xfrm>
            <a:off x="219663" y="127623"/>
            <a:ext cx="1731591" cy="1717201"/>
          </a:xfrm>
          <a:prstGeom prst="rect">
            <a:avLst/>
          </a:prstGeom>
        </p:spPr>
      </p:pic>
      <p:pic>
        <p:nvPicPr>
          <p:cNvPr id="7" name="Рисунок 6"/>
          <p:cNvPicPr>
            <a:picLocks noChangeAspect="1"/>
          </p:cNvPicPr>
          <p:nvPr/>
        </p:nvPicPr>
        <p:blipFill rotWithShape="1">
          <a:blip r:embed="rId5" cstate="print">
            <a:extLst>
              <a:ext uri="{28A0092B-C50C-407E-A947-70E740481C1C}">
                <a14:useLocalDpi xmlns:a14="http://schemas.microsoft.com/office/drawing/2010/main" val="0"/>
              </a:ext>
            </a:extLst>
          </a:blip>
          <a:srcRect l="10958" t="7700" r="13289" b="9370"/>
          <a:stretch/>
        </p:blipFill>
        <p:spPr>
          <a:xfrm>
            <a:off x="10352182" y="285727"/>
            <a:ext cx="1530296" cy="1559097"/>
          </a:xfrm>
          <a:prstGeom prst="ellipse">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832156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5360" y="692696"/>
            <a:ext cx="10426600" cy="6048672"/>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TextBox 12"/>
          <p:cNvSpPr txBox="1"/>
          <p:nvPr/>
        </p:nvSpPr>
        <p:spPr>
          <a:xfrm>
            <a:off x="803240" y="139578"/>
            <a:ext cx="9649415" cy="461665"/>
          </a:xfrm>
          <a:prstGeom prst="rect">
            <a:avLst/>
          </a:prstGeom>
          <a:noFill/>
        </p:spPr>
        <p:txBody>
          <a:bodyPr wrap="square" rtlCol="0">
            <a:spAutoFit/>
          </a:bodyPr>
          <a:lstStyle/>
          <a:p>
            <a:pPr algn="ctr"/>
            <a:r>
              <a:rPr lang="ru-RU" sz="2400" b="1" dirty="0">
                <a:solidFill>
                  <a:schemeClr val="tx2"/>
                </a:solidFill>
                <a:latin typeface="Times New Roman" panose="02020603050405020304" pitchFamily="18" charset="0"/>
                <a:cs typeface="Times New Roman" panose="02020603050405020304" pitchFamily="18" charset="0"/>
              </a:rPr>
              <a:t>Программа </a:t>
            </a:r>
            <a:r>
              <a:rPr lang="ru-RU" sz="2400" b="1" dirty="0" smtClean="0">
                <a:solidFill>
                  <a:schemeClr val="tx2"/>
                </a:solidFill>
                <a:latin typeface="Times New Roman" panose="02020603050405020304" pitchFamily="18" charset="0"/>
                <a:cs typeface="Times New Roman" panose="02020603050405020304" pitchFamily="18" charset="0"/>
              </a:rPr>
              <a:t>семинара-совещания </a:t>
            </a:r>
            <a:endParaRPr lang="ru-RU" sz="2400" b="1" dirty="0">
              <a:solidFill>
                <a:schemeClr val="tx2"/>
              </a:solidFill>
              <a:latin typeface="Times New Roman" panose="02020603050405020304" pitchFamily="18" charset="0"/>
              <a:cs typeface="Times New Roman" panose="02020603050405020304" pitchFamily="18" charset="0"/>
            </a:endParaRPr>
          </a:p>
        </p:txBody>
      </p:sp>
      <p:pic>
        <p:nvPicPr>
          <p:cNvPr id="9" name="Рисунок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61960" y="125545"/>
            <a:ext cx="1278807" cy="1431247"/>
          </a:xfrm>
          <a:prstGeom prst="rect">
            <a:avLst/>
          </a:prstGeom>
        </p:spPr>
      </p:pic>
      <p:graphicFrame>
        <p:nvGraphicFramePr>
          <p:cNvPr id="5" name="Таблица 4"/>
          <p:cNvGraphicFramePr>
            <a:graphicFrameLocks noGrp="1"/>
          </p:cNvGraphicFramePr>
          <p:nvPr>
            <p:extLst>
              <p:ext uri="{D42A27DB-BD31-4B8C-83A1-F6EECF244321}">
                <p14:modId xmlns:p14="http://schemas.microsoft.com/office/powerpoint/2010/main" val="3114017049"/>
              </p:ext>
            </p:extLst>
          </p:nvPr>
        </p:nvGraphicFramePr>
        <p:xfrm>
          <a:off x="479376" y="836712"/>
          <a:ext cx="10153129" cy="5812835"/>
        </p:xfrm>
        <a:graphic>
          <a:graphicData uri="http://schemas.openxmlformats.org/drawingml/2006/table">
            <a:tbl>
              <a:tblPr firstRow="1" firstCol="1" bandRow="1"/>
              <a:tblGrid>
                <a:gridCol w="1431977"/>
                <a:gridCol w="3764643"/>
                <a:gridCol w="4956509"/>
              </a:tblGrid>
              <a:tr h="352561">
                <a:tc>
                  <a:txBody>
                    <a:bodyPr/>
                    <a:lstStyle/>
                    <a:p>
                      <a:pPr indent="457200" algn="ctr">
                        <a:lnSpc>
                          <a:spcPct val="125000"/>
                        </a:lnSpc>
                        <a:spcAft>
                          <a:spcPts val="0"/>
                        </a:spcAft>
                        <a:tabLst>
                          <a:tab pos="450215" algn="l"/>
                        </a:tabLst>
                      </a:pPr>
                      <a:r>
                        <a:rPr lang="ru-RU" sz="1500" b="1" dirty="0">
                          <a:effectLst/>
                          <a:latin typeface="Times New Roman" panose="02020603050405020304" pitchFamily="18" charset="0"/>
                          <a:ea typeface="Times New Roman" panose="02020603050405020304" pitchFamily="18" charset="0"/>
                        </a:rPr>
                        <a:t>Время</a:t>
                      </a:r>
                      <a:endParaRPr lang="ru-RU" sz="1500" dirty="0">
                        <a:effectLst/>
                        <a:latin typeface="Times New Roman" panose="02020603050405020304" pitchFamily="18" charset="0"/>
                        <a:ea typeface="Times New Roman" panose="02020603050405020304" pitchFamily="18" charset="0"/>
                      </a:endParaRPr>
                    </a:p>
                  </a:txBody>
                  <a:tcPr marL="49893" marR="498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ctr">
                        <a:lnSpc>
                          <a:spcPct val="125000"/>
                        </a:lnSpc>
                        <a:spcAft>
                          <a:spcPts val="0"/>
                        </a:spcAft>
                        <a:tabLst>
                          <a:tab pos="450215" algn="l"/>
                        </a:tabLst>
                      </a:pPr>
                      <a:r>
                        <a:rPr lang="ru-RU" sz="1500" b="1" dirty="0">
                          <a:effectLst/>
                          <a:latin typeface="Times New Roman" panose="02020603050405020304" pitchFamily="18" charset="0"/>
                          <a:ea typeface="Times New Roman" panose="02020603050405020304" pitchFamily="18" charset="0"/>
                        </a:rPr>
                        <a:t>Тема</a:t>
                      </a:r>
                      <a:endParaRPr lang="ru-RU" sz="1500" dirty="0">
                        <a:effectLst/>
                        <a:latin typeface="Times New Roman" panose="02020603050405020304" pitchFamily="18" charset="0"/>
                        <a:ea typeface="Times New Roman" panose="02020603050405020304" pitchFamily="18" charset="0"/>
                      </a:endParaRPr>
                    </a:p>
                  </a:txBody>
                  <a:tcPr marL="49893" marR="498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ctr">
                        <a:lnSpc>
                          <a:spcPct val="125000"/>
                        </a:lnSpc>
                        <a:spcAft>
                          <a:spcPts val="0"/>
                        </a:spcAft>
                        <a:tabLst>
                          <a:tab pos="450215" algn="l"/>
                        </a:tabLst>
                      </a:pPr>
                      <a:r>
                        <a:rPr lang="ru-RU" sz="1500" b="1">
                          <a:effectLst/>
                          <a:latin typeface="Times New Roman" panose="02020603050405020304" pitchFamily="18" charset="0"/>
                          <a:ea typeface="Times New Roman" panose="02020603050405020304" pitchFamily="18" charset="0"/>
                        </a:rPr>
                        <a:t>Выступающий</a:t>
                      </a:r>
                      <a:endParaRPr lang="ru-RU" sz="1500">
                        <a:effectLst/>
                        <a:latin typeface="Times New Roman" panose="02020603050405020304" pitchFamily="18" charset="0"/>
                        <a:ea typeface="Times New Roman" panose="02020603050405020304" pitchFamily="18" charset="0"/>
                      </a:endParaRPr>
                    </a:p>
                  </a:txBody>
                  <a:tcPr marL="49893" marR="498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988">
                <a:tc gridSpan="3">
                  <a:txBody>
                    <a:bodyPr/>
                    <a:lstStyle/>
                    <a:p>
                      <a:pPr indent="457200" algn="ctr">
                        <a:lnSpc>
                          <a:spcPct val="125000"/>
                        </a:lnSpc>
                        <a:spcAft>
                          <a:spcPts val="0"/>
                        </a:spcAft>
                        <a:tabLst>
                          <a:tab pos="450215" algn="l"/>
                        </a:tabLst>
                      </a:pPr>
                      <a:r>
                        <a:rPr lang="en-US" sz="1500" b="1" dirty="0" smtClean="0">
                          <a:effectLst/>
                          <a:latin typeface="Times New Roman" panose="02020603050405020304" pitchFamily="18" charset="0"/>
                          <a:ea typeface="Times New Roman" panose="02020603050405020304" pitchFamily="18" charset="0"/>
                        </a:rPr>
                        <a:t>2</a:t>
                      </a:r>
                      <a:r>
                        <a:rPr lang="ru-RU" sz="1500" b="1" dirty="0" smtClean="0">
                          <a:effectLst/>
                          <a:latin typeface="Times New Roman" panose="02020603050405020304" pitchFamily="18" charset="0"/>
                          <a:ea typeface="Times New Roman" panose="02020603050405020304" pitchFamily="18" charset="0"/>
                        </a:rPr>
                        <a:t>8 </a:t>
                      </a:r>
                      <a:r>
                        <a:rPr lang="ru-RU" sz="1500" b="1" dirty="0">
                          <a:effectLst/>
                          <a:latin typeface="Times New Roman" panose="02020603050405020304" pitchFamily="18" charset="0"/>
                          <a:ea typeface="Times New Roman" panose="02020603050405020304" pitchFamily="18" charset="0"/>
                        </a:rPr>
                        <a:t>октября  2022 года</a:t>
                      </a:r>
                      <a:endParaRPr lang="ru-RU" sz="1500" dirty="0">
                        <a:effectLst/>
                        <a:latin typeface="Times New Roman" panose="02020603050405020304" pitchFamily="18" charset="0"/>
                        <a:ea typeface="Times New Roman" panose="02020603050405020304" pitchFamily="18" charset="0"/>
                      </a:endParaRPr>
                    </a:p>
                  </a:txBody>
                  <a:tcPr marL="49893" marR="498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844895">
                <a:tc>
                  <a:txBody>
                    <a:bodyPr/>
                    <a:lstStyle/>
                    <a:p>
                      <a:pPr marL="0" indent="85725" algn="just">
                        <a:lnSpc>
                          <a:spcPct val="125000"/>
                        </a:lnSpc>
                        <a:spcAft>
                          <a:spcPts val="0"/>
                        </a:spcAft>
                        <a:tabLst>
                          <a:tab pos="450215" algn="l"/>
                        </a:tabLst>
                      </a:pPr>
                      <a:r>
                        <a:rPr lang="ru-RU"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15:00-15:10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893" marR="498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spcAft>
                          <a:spcPts val="0"/>
                        </a:spcAft>
                      </a:pPr>
                      <a:r>
                        <a:rPr lang="ru-RU"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Важность и значение исполнения целевых показателей национального проекта «Образование»</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893" marR="498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lnSpc>
                          <a:spcPct val="125000"/>
                        </a:lnSpc>
                        <a:spcAft>
                          <a:spcPts val="0"/>
                        </a:spcAft>
                        <a:tabLst>
                          <a:tab pos="450215" algn="l"/>
                        </a:tabLst>
                      </a:pPr>
                      <a:r>
                        <a:rPr lang="ru-RU"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Бессонова Евгения Юрьевна, директор</a:t>
                      </a:r>
                      <a:r>
                        <a:rPr lang="ru-RU" sz="1600" baseline="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ГАУ ДО ИО «Центр развития дополнительного образования детей», Региональный модельный центр</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893" marR="498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28013">
                <a:tc>
                  <a:txBody>
                    <a:bodyPr/>
                    <a:lstStyle/>
                    <a:p>
                      <a:pPr marL="0" indent="92075" algn="just">
                        <a:lnSpc>
                          <a:spcPct val="125000"/>
                        </a:lnSpc>
                        <a:spcAft>
                          <a:spcPts val="0"/>
                        </a:spcAft>
                        <a:tabLst>
                          <a:tab pos="450215" algn="l"/>
                        </a:tabLs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15:10-15:25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Результаты регионального мониторинга </a:t>
                      </a: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исполнения индикативного показателя «численность детей, охваченных дополнительными общеразвивающими программами </a:t>
                      </a:r>
                    </a:p>
                    <a:p>
                      <a:pPr>
                        <a:spcAft>
                          <a:spcPts val="0"/>
                        </a:spcAf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на базе Центров образования «Точка роста» в 2022 году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lnSpc>
                          <a:spcPct val="125000"/>
                        </a:lnSpc>
                        <a:spcAft>
                          <a:spcPts val="0"/>
                        </a:spcAft>
                        <a:tabLst>
                          <a:tab pos="450215" algn="l"/>
                        </a:tabLst>
                      </a:pPr>
                      <a:r>
                        <a:rPr lang="ru-RU" sz="1600" dirty="0" err="1">
                          <a:effectLst/>
                          <a:latin typeface="Times New Roman" panose="02020603050405020304" pitchFamily="18" charset="0"/>
                          <a:ea typeface="Times New Roman" panose="02020603050405020304" pitchFamily="18" charset="0"/>
                          <a:cs typeface="Times New Roman" panose="02020603050405020304" pitchFamily="18" charset="0"/>
                        </a:rPr>
                        <a:t>Разумилова</a:t>
                      </a: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 Екатерина </a:t>
                      </a:r>
                      <a:r>
                        <a:rPr lang="ru-RU" sz="1600" dirty="0" err="1">
                          <a:effectLst/>
                          <a:latin typeface="Times New Roman" panose="02020603050405020304" pitchFamily="18" charset="0"/>
                          <a:ea typeface="Times New Roman" panose="02020603050405020304" pitchFamily="18" charset="0"/>
                          <a:cs typeface="Times New Roman" panose="02020603050405020304" pitchFamily="18" charset="0"/>
                        </a:rPr>
                        <a:t>Нестеровна</a:t>
                      </a: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 старший методист ГАУ ДО ИО «Центр развития дополнительного образования детей», Региональный модельный центр</a:t>
                      </a:r>
                    </a:p>
                    <a:p>
                      <a:pPr indent="457200" algn="just">
                        <a:lnSpc>
                          <a:spcPct val="125000"/>
                        </a:lnSpc>
                        <a:spcAft>
                          <a:spcPts val="0"/>
                        </a:spcAft>
                        <a:tabLst>
                          <a:tab pos="450215" algn="l"/>
                        </a:tabLs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5612">
                <a:tc>
                  <a:txBody>
                    <a:bodyPr/>
                    <a:lstStyle/>
                    <a:p>
                      <a:pPr marL="0" indent="92075" algn="just">
                        <a:lnSpc>
                          <a:spcPct val="125000"/>
                        </a:lnSpc>
                        <a:spcAft>
                          <a:spcPts val="0"/>
                        </a:spcAft>
                        <a:tabLst>
                          <a:tab pos="450215" algn="l"/>
                        </a:tabLs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15:25-15:35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lnSpc>
                          <a:spcPct val="125000"/>
                        </a:lnSpc>
                        <a:spcAft>
                          <a:spcPts val="0"/>
                        </a:spcAft>
                        <a:tabLst>
                          <a:tab pos="450215" algn="l"/>
                        </a:tabLst>
                      </a:pPr>
                      <a:r>
                        <a:rPr lang="ru-RU"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Особенности работы с дополнительными общеразвивающими программами в АИС Навигатор дополнительного образования детей</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lnSpc>
                          <a:spcPct val="125000"/>
                        </a:lnSpc>
                        <a:spcAft>
                          <a:spcPts val="0"/>
                        </a:spcAft>
                        <a:tabLst>
                          <a:tab pos="450215" algn="l"/>
                        </a:tabLs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Дмитриев Валентин Андреевич, педагог-организатор Регионального модельного центра</a:t>
                      </a:r>
                    </a:p>
                    <a:p>
                      <a:pPr indent="457200" algn="just">
                        <a:lnSpc>
                          <a:spcPct val="125000"/>
                        </a:lnSpc>
                        <a:spcAft>
                          <a:spcPts val="0"/>
                        </a:spcAft>
                        <a:tabLst>
                          <a:tab pos="450215" algn="l"/>
                        </a:tabLs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44895">
                <a:tc>
                  <a:txBody>
                    <a:bodyPr/>
                    <a:lstStyle/>
                    <a:p>
                      <a:pPr marL="0" indent="92075" algn="just">
                        <a:lnSpc>
                          <a:spcPct val="125000"/>
                        </a:lnSpc>
                        <a:spcAft>
                          <a:spcPts val="0"/>
                        </a:spcAft>
                        <a:tabLst>
                          <a:tab pos="450215" algn="l"/>
                        </a:tabLs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15.35-15.45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lnSpc>
                          <a:spcPct val="125000"/>
                        </a:lnSpc>
                        <a:spcAft>
                          <a:spcPts val="0"/>
                        </a:spcAft>
                        <a:tabLst>
                          <a:tab pos="450215" algn="l"/>
                        </a:tabLst>
                      </a:pPr>
                      <a:r>
                        <a:rPr lang="ru-RU"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Внедрение современных вариативных программ, обеспечивающих исполнение показателя по охвату детей</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lnSpc>
                          <a:spcPct val="125000"/>
                        </a:lnSpc>
                        <a:spcAft>
                          <a:spcPts val="0"/>
                        </a:spcAft>
                        <a:tabLst>
                          <a:tab pos="450215" algn="l"/>
                        </a:tabLs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Лисова Алена Александровна, методист Регионального модельного центра.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9644">
                <a:tc>
                  <a:txBody>
                    <a:bodyPr/>
                    <a:lstStyle/>
                    <a:p>
                      <a:pPr marL="0" indent="92075" algn="just">
                        <a:lnSpc>
                          <a:spcPct val="125000"/>
                        </a:lnSpc>
                        <a:spcAft>
                          <a:spcPts val="0"/>
                        </a:spcAft>
                        <a:tabLst>
                          <a:tab pos="450215" algn="l"/>
                        </a:tabLs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15.45-16.00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lnSpc>
                          <a:spcPct val="125000"/>
                        </a:lnSpc>
                        <a:spcAft>
                          <a:spcPts val="0"/>
                        </a:spcAft>
                      </a:pPr>
                      <a:r>
                        <a:rPr lang="ru-RU"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Опыт, вопросы, обсуждения </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lnSpc>
                          <a:spcPct val="125000"/>
                        </a:lnSpc>
                        <a:spcAft>
                          <a:spcPts val="0"/>
                        </a:spcAft>
                        <a:tabLst>
                          <a:tab pos="450215" algn="l"/>
                        </a:tabLs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Участники семинара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4693123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stretch>
            <a:fillRect/>
          </a:stretch>
        </p:blipFill>
        <p:spPr>
          <a:xfrm>
            <a:off x="474750" y="808048"/>
            <a:ext cx="5257335" cy="5958593"/>
          </a:xfrm>
          <a:prstGeom prst="rect">
            <a:avLst/>
          </a:prstGeom>
        </p:spPr>
      </p:pic>
      <p:sp>
        <p:nvSpPr>
          <p:cNvPr id="3" name="Скругленный прямоугольник 2"/>
          <p:cNvSpPr/>
          <p:nvPr/>
        </p:nvSpPr>
        <p:spPr>
          <a:xfrm>
            <a:off x="6384032" y="837663"/>
            <a:ext cx="5040560" cy="4683220"/>
          </a:xfrm>
          <a:prstGeom prst="round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47327" y="-25102"/>
            <a:ext cx="12025336" cy="717798"/>
          </a:xfrm>
        </p:spPr>
        <p:txBody>
          <a:bodyPr>
            <a:noAutofit/>
          </a:bodyPr>
          <a:lstStyle/>
          <a:p>
            <a:r>
              <a:rPr lang="ru-RU" sz="1800" b="1" dirty="0">
                <a:solidFill>
                  <a:schemeClr val="tx2"/>
                </a:solidFill>
                <a:latin typeface="Times New Roman" panose="02020603050405020304" pitchFamily="18" charset="0"/>
                <a:cs typeface="Times New Roman" panose="02020603050405020304" pitchFamily="18" charset="0"/>
              </a:rPr>
              <a:t>Результаты регионального мониторинга </a:t>
            </a:r>
            <a:r>
              <a:rPr lang="ru-RU" sz="1800" b="1" dirty="0" smtClean="0">
                <a:solidFill>
                  <a:schemeClr val="tx2"/>
                </a:solidFill>
                <a:latin typeface="Times New Roman" panose="02020603050405020304" pitchFamily="18" charset="0"/>
                <a:cs typeface="Times New Roman" panose="02020603050405020304" pitchFamily="18" charset="0"/>
              </a:rPr>
              <a:t>Центров </a:t>
            </a:r>
            <a:r>
              <a:rPr lang="ru-RU" sz="1800" b="1" dirty="0">
                <a:solidFill>
                  <a:schemeClr val="tx2"/>
                </a:solidFill>
                <a:latin typeface="Times New Roman" panose="02020603050405020304" pitchFamily="18" charset="0"/>
                <a:cs typeface="Times New Roman" panose="02020603050405020304" pitchFamily="18" charset="0"/>
              </a:rPr>
              <a:t>образования «Точка роста» в 2022 </a:t>
            </a:r>
            <a:r>
              <a:rPr lang="ru-RU" sz="1800" b="1" dirty="0" smtClean="0">
                <a:solidFill>
                  <a:schemeClr val="tx2"/>
                </a:solidFill>
                <a:latin typeface="Times New Roman" panose="02020603050405020304" pitchFamily="18" charset="0"/>
                <a:cs typeface="Times New Roman" panose="02020603050405020304" pitchFamily="18" charset="0"/>
              </a:rPr>
              <a:t>году. </a:t>
            </a:r>
            <a:br>
              <a:rPr lang="ru-RU" sz="1800" b="1" dirty="0" smtClean="0">
                <a:solidFill>
                  <a:schemeClr val="tx2"/>
                </a:solidFill>
                <a:latin typeface="Times New Roman" panose="02020603050405020304" pitchFamily="18" charset="0"/>
                <a:cs typeface="Times New Roman" panose="02020603050405020304" pitchFamily="18" charset="0"/>
              </a:rPr>
            </a:br>
            <a:r>
              <a:rPr lang="ru-RU" sz="1800" b="1" dirty="0" smtClean="0">
                <a:solidFill>
                  <a:schemeClr val="tx2"/>
                </a:solidFill>
                <a:latin typeface="Times New Roman" panose="02020603050405020304" pitchFamily="18" charset="0"/>
                <a:cs typeface="Times New Roman" panose="02020603050405020304" pitchFamily="18" charset="0"/>
              </a:rPr>
              <a:t>Распоряжение </a:t>
            </a:r>
            <a:r>
              <a:rPr lang="ru-RU" sz="1800" b="1" dirty="0">
                <a:solidFill>
                  <a:schemeClr val="tx2"/>
                </a:solidFill>
                <a:latin typeface="Times New Roman" panose="02020603050405020304" pitchFamily="18" charset="0"/>
                <a:cs typeface="Times New Roman" panose="02020603050405020304" pitchFamily="18" charset="0"/>
              </a:rPr>
              <a:t>МО </a:t>
            </a:r>
            <a:r>
              <a:rPr lang="ru-RU" sz="1800" b="1" dirty="0" smtClean="0">
                <a:solidFill>
                  <a:schemeClr val="tx2"/>
                </a:solidFill>
                <a:latin typeface="Times New Roman" panose="02020603050405020304" pitchFamily="18" charset="0"/>
                <a:cs typeface="Times New Roman" panose="02020603050405020304" pitchFamily="18" charset="0"/>
              </a:rPr>
              <a:t>ИО</a:t>
            </a:r>
            <a:r>
              <a:rPr lang="en-US" sz="1800" b="1" dirty="0" smtClean="0">
                <a:solidFill>
                  <a:schemeClr val="tx2"/>
                </a:solidFill>
                <a:latin typeface="Times New Roman" panose="02020603050405020304" pitchFamily="18" charset="0"/>
                <a:cs typeface="Times New Roman" panose="02020603050405020304" pitchFamily="18" charset="0"/>
              </a:rPr>
              <a:t> </a:t>
            </a:r>
            <a:r>
              <a:rPr lang="ru-RU" sz="1800" b="1" dirty="0">
                <a:solidFill>
                  <a:schemeClr val="tx2"/>
                </a:solidFill>
                <a:latin typeface="Times New Roman" panose="02020603050405020304" pitchFamily="18" charset="0"/>
                <a:cs typeface="Times New Roman" panose="02020603050405020304" pitchFamily="18" charset="0"/>
              </a:rPr>
              <a:t>от 01.02.2021 года </a:t>
            </a:r>
            <a:r>
              <a:rPr lang="ru-RU" sz="1800" b="1" dirty="0" smtClean="0">
                <a:solidFill>
                  <a:schemeClr val="tx2"/>
                </a:solidFill>
                <a:latin typeface="Times New Roman" panose="02020603050405020304" pitchFamily="18" charset="0"/>
                <a:cs typeface="Times New Roman" panose="02020603050405020304" pitchFamily="18" charset="0"/>
              </a:rPr>
              <a:t>№ </a:t>
            </a:r>
            <a:r>
              <a:rPr lang="ru-RU" sz="1800" b="1" dirty="0">
                <a:solidFill>
                  <a:schemeClr val="tx2"/>
                </a:solidFill>
                <a:latin typeface="Times New Roman" panose="02020603050405020304" pitchFamily="18" charset="0"/>
                <a:cs typeface="Times New Roman" panose="02020603050405020304" pitchFamily="18" charset="0"/>
              </a:rPr>
              <a:t>44-мр</a:t>
            </a:r>
            <a:endParaRPr lang="ru-RU" sz="1800" b="1" dirty="0">
              <a:solidFill>
                <a:srgbClr val="FF0000"/>
              </a:solidFill>
              <a:latin typeface="Times New Roman" panose="02020603050405020304" pitchFamily="18" charset="0"/>
              <a:cs typeface="Times New Roman" panose="02020603050405020304" pitchFamily="18" charset="0"/>
            </a:endParaRPr>
          </a:p>
        </p:txBody>
      </p:sp>
      <p:sp>
        <p:nvSpPr>
          <p:cNvPr id="10" name="Скругленный прямоугольник 9"/>
          <p:cNvSpPr/>
          <p:nvPr/>
        </p:nvSpPr>
        <p:spPr>
          <a:xfrm>
            <a:off x="623392" y="5229200"/>
            <a:ext cx="4968552" cy="144016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TextBox 8"/>
          <p:cNvSpPr txBox="1"/>
          <p:nvPr/>
        </p:nvSpPr>
        <p:spPr>
          <a:xfrm>
            <a:off x="6600056" y="811902"/>
            <a:ext cx="4935510" cy="4708981"/>
          </a:xfrm>
          <a:prstGeom prst="rect">
            <a:avLst/>
          </a:prstGeom>
          <a:noFill/>
        </p:spPr>
        <p:txBody>
          <a:bodyPr wrap="square" rtlCol="0">
            <a:spAutoFit/>
          </a:bodyPr>
          <a:lstStyle/>
          <a:p>
            <a:endParaRPr lang="ru-RU" dirty="0" smtClean="0">
              <a:latin typeface="Times New Roman" panose="02020603050405020304" pitchFamily="18" charset="0"/>
              <a:cs typeface="Times New Roman" panose="02020603050405020304" pitchFamily="18" charset="0"/>
            </a:endParaRPr>
          </a:p>
          <a:p>
            <a:r>
              <a:rPr lang="ru-RU" sz="2400" dirty="0">
                <a:latin typeface="Times New Roman" panose="02020603050405020304" pitchFamily="18" charset="0"/>
                <a:cs typeface="Times New Roman" panose="02020603050405020304" pitchFamily="18" charset="0"/>
              </a:rPr>
              <a:t>Распоряжение министерства образования Иркутской области от 1.02.2021г № </a:t>
            </a:r>
            <a:r>
              <a:rPr lang="ru-RU" sz="2400" dirty="0" smtClean="0">
                <a:latin typeface="Times New Roman" panose="02020603050405020304" pitchFamily="18" charset="0"/>
                <a:cs typeface="Times New Roman" panose="02020603050405020304" pitchFamily="18" charset="0"/>
              </a:rPr>
              <a:t>44-мр Приложение 2 индикатор «Численность </a:t>
            </a:r>
            <a:r>
              <a:rPr lang="ru-RU" sz="2400" dirty="0">
                <a:latin typeface="Times New Roman" panose="02020603050405020304" pitchFamily="18" charset="0"/>
                <a:cs typeface="Times New Roman" panose="02020603050405020304" pitchFamily="18" charset="0"/>
              </a:rPr>
              <a:t>обучающихся, осваивающих дополнительные общеобразовательные программы - 20 % от общей численности обучающихся в образовательных организациях, на базе которых создаются центры «Точка роста»</a:t>
            </a: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52191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327" y="-25102"/>
            <a:ext cx="12025336" cy="573782"/>
          </a:xfrm>
        </p:spPr>
        <p:txBody>
          <a:bodyPr>
            <a:noAutofit/>
          </a:bodyPr>
          <a:lstStyle/>
          <a:p>
            <a:r>
              <a:rPr lang="ru-RU" sz="1800" b="1" dirty="0">
                <a:solidFill>
                  <a:schemeClr val="tx2"/>
                </a:solidFill>
                <a:latin typeface="Times New Roman" panose="02020603050405020304" pitchFamily="18" charset="0"/>
                <a:cs typeface="Times New Roman" panose="02020603050405020304" pitchFamily="18" charset="0"/>
              </a:rPr>
              <a:t>Результаты регионального мониторинга </a:t>
            </a:r>
            <a:r>
              <a:rPr lang="ru-RU" sz="1800" b="1" dirty="0" smtClean="0">
                <a:solidFill>
                  <a:schemeClr val="tx2"/>
                </a:solidFill>
                <a:latin typeface="Times New Roman" panose="02020603050405020304" pitchFamily="18" charset="0"/>
                <a:cs typeface="Times New Roman" panose="02020603050405020304" pitchFamily="18" charset="0"/>
              </a:rPr>
              <a:t>Центров </a:t>
            </a:r>
            <a:r>
              <a:rPr lang="ru-RU" sz="1800" b="1" dirty="0">
                <a:solidFill>
                  <a:schemeClr val="tx2"/>
                </a:solidFill>
                <a:latin typeface="Times New Roman" panose="02020603050405020304" pitchFamily="18" charset="0"/>
                <a:cs typeface="Times New Roman" panose="02020603050405020304" pitchFamily="18" charset="0"/>
              </a:rPr>
              <a:t>образования «Точка роста» в 2022 </a:t>
            </a:r>
            <a:r>
              <a:rPr lang="ru-RU" sz="1800" b="1" dirty="0" smtClean="0">
                <a:solidFill>
                  <a:schemeClr val="tx2"/>
                </a:solidFill>
                <a:latin typeface="Times New Roman" panose="02020603050405020304" pitchFamily="18" charset="0"/>
                <a:cs typeface="Times New Roman" panose="02020603050405020304" pitchFamily="18" charset="0"/>
              </a:rPr>
              <a:t>году.</a:t>
            </a:r>
            <a:br>
              <a:rPr lang="ru-RU" sz="1800" b="1" dirty="0" smtClean="0">
                <a:solidFill>
                  <a:schemeClr val="tx2"/>
                </a:solidFill>
                <a:latin typeface="Times New Roman" panose="02020603050405020304" pitchFamily="18" charset="0"/>
                <a:cs typeface="Times New Roman" panose="02020603050405020304" pitchFamily="18" charset="0"/>
              </a:rPr>
            </a:br>
            <a:r>
              <a:rPr lang="ru-RU" sz="1800" b="1" dirty="0" smtClean="0">
                <a:solidFill>
                  <a:schemeClr val="tx2"/>
                </a:solidFill>
                <a:latin typeface="Times New Roman" panose="02020603050405020304" pitchFamily="18" charset="0"/>
                <a:cs typeface="Times New Roman" panose="02020603050405020304" pitchFamily="18" charset="0"/>
              </a:rPr>
              <a:t> </a:t>
            </a:r>
            <a:r>
              <a:rPr lang="ru-RU" sz="1800" b="1" dirty="0">
                <a:solidFill>
                  <a:schemeClr val="tx2"/>
                </a:solidFill>
                <a:latin typeface="Times New Roman" panose="02020603050405020304" pitchFamily="18" charset="0"/>
                <a:cs typeface="Times New Roman" panose="02020603050405020304" pitchFamily="18" charset="0"/>
              </a:rPr>
              <a:t>Распоряжение МО </a:t>
            </a:r>
            <a:r>
              <a:rPr lang="ru-RU" sz="1800" b="1" dirty="0" smtClean="0">
                <a:solidFill>
                  <a:schemeClr val="tx2"/>
                </a:solidFill>
                <a:latin typeface="Times New Roman" panose="02020603050405020304" pitchFamily="18" charset="0"/>
                <a:cs typeface="Times New Roman" panose="02020603050405020304" pitchFamily="18" charset="0"/>
              </a:rPr>
              <a:t>ИО</a:t>
            </a:r>
            <a:r>
              <a:rPr lang="en-US" sz="1800" b="1" dirty="0" smtClean="0">
                <a:solidFill>
                  <a:schemeClr val="tx2"/>
                </a:solidFill>
                <a:latin typeface="Times New Roman" panose="02020603050405020304" pitchFamily="18" charset="0"/>
                <a:cs typeface="Times New Roman" panose="02020603050405020304" pitchFamily="18" charset="0"/>
              </a:rPr>
              <a:t> </a:t>
            </a:r>
            <a:r>
              <a:rPr lang="ru-RU" sz="1800" b="1" dirty="0" smtClean="0">
                <a:solidFill>
                  <a:schemeClr val="tx2"/>
                </a:solidFill>
                <a:latin typeface="Times New Roman" panose="02020603050405020304" pitchFamily="18" charset="0"/>
                <a:cs typeface="Times New Roman" panose="02020603050405020304" pitchFamily="18" charset="0"/>
              </a:rPr>
              <a:t>от 01.02.2021 </a:t>
            </a:r>
            <a:r>
              <a:rPr lang="ru-RU" sz="1800" b="1" dirty="0">
                <a:solidFill>
                  <a:schemeClr val="tx2"/>
                </a:solidFill>
                <a:latin typeface="Times New Roman" panose="02020603050405020304" pitchFamily="18" charset="0"/>
                <a:cs typeface="Times New Roman" panose="02020603050405020304" pitchFamily="18" charset="0"/>
              </a:rPr>
              <a:t>года </a:t>
            </a:r>
            <a:r>
              <a:rPr lang="ru-RU" sz="1800" b="1" dirty="0" smtClean="0">
                <a:solidFill>
                  <a:schemeClr val="tx2"/>
                </a:solidFill>
                <a:latin typeface="Times New Roman" panose="02020603050405020304" pitchFamily="18" charset="0"/>
                <a:cs typeface="Times New Roman" panose="02020603050405020304" pitchFamily="18" charset="0"/>
              </a:rPr>
              <a:t>№ </a:t>
            </a:r>
            <a:r>
              <a:rPr lang="ru-RU" sz="1800" b="1" dirty="0">
                <a:solidFill>
                  <a:schemeClr val="tx2"/>
                </a:solidFill>
                <a:latin typeface="Times New Roman" panose="02020603050405020304" pitchFamily="18" charset="0"/>
                <a:cs typeface="Times New Roman" panose="02020603050405020304" pitchFamily="18" charset="0"/>
              </a:rPr>
              <a:t>44-мр</a:t>
            </a:r>
          </a:p>
        </p:txBody>
      </p:sp>
      <p:graphicFrame>
        <p:nvGraphicFramePr>
          <p:cNvPr id="4" name="Таблица 3"/>
          <p:cNvGraphicFramePr>
            <a:graphicFrameLocks noGrp="1"/>
          </p:cNvGraphicFramePr>
          <p:nvPr>
            <p:extLst>
              <p:ext uri="{D42A27DB-BD31-4B8C-83A1-F6EECF244321}">
                <p14:modId xmlns:p14="http://schemas.microsoft.com/office/powerpoint/2010/main" val="3974259425"/>
              </p:ext>
            </p:extLst>
          </p:nvPr>
        </p:nvGraphicFramePr>
        <p:xfrm>
          <a:off x="119336" y="548680"/>
          <a:ext cx="11953327" cy="6234190"/>
        </p:xfrm>
        <a:graphic>
          <a:graphicData uri="http://schemas.openxmlformats.org/drawingml/2006/table">
            <a:tbl>
              <a:tblPr/>
              <a:tblGrid>
                <a:gridCol w="356482"/>
                <a:gridCol w="1299702"/>
                <a:gridCol w="2304256"/>
                <a:gridCol w="1101591"/>
                <a:gridCol w="1140739"/>
                <a:gridCol w="1425924"/>
                <a:gridCol w="1924998"/>
                <a:gridCol w="1568517"/>
                <a:gridCol w="831118"/>
              </a:tblGrid>
              <a:tr h="967381">
                <a:tc>
                  <a:txBody>
                    <a:bodyPr/>
                    <a:lstStyle/>
                    <a:p>
                      <a:pPr algn="ctr" fontAlgn="ctr"/>
                      <a:r>
                        <a:rPr lang="ru-RU" sz="1250" b="1" i="0" u="none" strike="noStrike" dirty="0">
                          <a:solidFill>
                            <a:srgbClr val="000000"/>
                          </a:solidFill>
                          <a:effectLst/>
                          <a:latin typeface="Times New Roman" panose="02020603050405020304" pitchFamily="18" charset="0"/>
                        </a:rPr>
                        <a:t>№</a:t>
                      </a:r>
                      <a:br>
                        <a:rPr lang="ru-RU" sz="1250" b="1" i="0" u="none" strike="noStrike" dirty="0">
                          <a:solidFill>
                            <a:srgbClr val="000000"/>
                          </a:solidFill>
                          <a:effectLst/>
                          <a:latin typeface="Times New Roman" panose="02020603050405020304" pitchFamily="18" charset="0"/>
                        </a:rPr>
                      </a:br>
                      <a:r>
                        <a:rPr lang="ru-RU" sz="1250" b="1" i="0" u="none" strike="noStrike" dirty="0">
                          <a:solidFill>
                            <a:srgbClr val="000000"/>
                          </a:solidFill>
                          <a:effectLst/>
                          <a:latin typeface="Times New Roman" panose="02020603050405020304" pitchFamily="18" charset="0"/>
                        </a:rPr>
                        <a:t>п/п</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Название муниципального района</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Образовательная организация</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Кол-во детей, обучающихся в школе</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Должны обучаться </a:t>
                      </a:r>
                      <a:br>
                        <a:rPr lang="ru-RU" sz="1250" b="1" i="0" u="none" strike="noStrike" dirty="0">
                          <a:solidFill>
                            <a:srgbClr val="000000"/>
                          </a:solidFill>
                          <a:effectLst/>
                          <a:latin typeface="Times New Roman" panose="02020603050405020304" pitchFamily="18" charset="0"/>
                        </a:rPr>
                      </a:br>
                      <a:r>
                        <a:rPr lang="ru-RU" sz="1250" b="1" i="0" u="none" strike="noStrike" dirty="0">
                          <a:solidFill>
                            <a:srgbClr val="000000"/>
                          </a:solidFill>
                          <a:effectLst/>
                          <a:latin typeface="Times New Roman" panose="02020603050405020304" pitchFamily="18" charset="0"/>
                        </a:rPr>
                        <a:t>по программам ДО</a:t>
                      </a:r>
                      <a:br>
                        <a:rPr lang="ru-RU" sz="1250" b="1" i="0" u="none" strike="noStrike" dirty="0">
                          <a:solidFill>
                            <a:srgbClr val="000000"/>
                          </a:solidFill>
                          <a:effectLst/>
                          <a:latin typeface="Times New Roman" panose="02020603050405020304" pitchFamily="18" charset="0"/>
                        </a:rPr>
                      </a:br>
                      <a:r>
                        <a:rPr lang="ru-RU" sz="1250" b="1" i="0" u="none" strike="noStrike" dirty="0" smtClean="0">
                          <a:solidFill>
                            <a:srgbClr val="000000"/>
                          </a:solidFill>
                          <a:effectLst/>
                          <a:latin typeface="Times New Roman" panose="02020603050405020304" pitchFamily="18" charset="0"/>
                        </a:rPr>
                        <a:t>20</a:t>
                      </a:r>
                      <a:r>
                        <a:rPr lang="ru-RU" sz="1250" b="1" i="0" u="none" strike="noStrike" dirty="0">
                          <a:solidFill>
                            <a:srgbClr val="000000"/>
                          </a:solidFill>
                          <a:effectLst/>
                          <a:latin typeface="Times New Roman" panose="02020603050405020304" pitchFamily="18" charset="0"/>
                        </a:rPr>
                        <a:t>%</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Количество программ, помеченных как </a:t>
                      </a:r>
                      <a:br>
                        <a:rPr lang="ru-RU" sz="1250" b="1" i="0" u="none" strike="noStrike" dirty="0">
                          <a:solidFill>
                            <a:srgbClr val="000000"/>
                          </a:solidFill>
                          <a:effectLst/>
                          <a:latin typeface="Times New Roman" panose="02020603050405020304" pitchFamily="18" charset="0"/>
                        </a:rPr>
                      </a:br>
                      <a:r>
                        <a:rPr lang="ru-RU" sz="1250" b="1" i="0" u="none" strike="noStrike" dirty="0">
                          <a:solidFill>
                            <a:srgbClr val="000000"/>
                          </a:solidFill>
                          <a:effectLst/>
                          <a:latin typeface="Times New Roman" panose="02020603050405020304" pitchFamily="18" charset="0"/>
                        </a:rPr>
                        <a:t>«Точка роста» </a:t>
                      </a:r>
                      <a:br>
                        <a:rPr lang="ru-RU" sz="1250" b="1" i="0" u="none" strike="noStrike" dirty="0">
                          <a:solidFill>
                            <a:srgbClr val="000000"/>
                          </a:solidFill>
                          <a:effectLst/>
                          <a:latin typeface="Times New Roman" panose="02020603050405020304" pitchFamily="18" charset="0"/>
                        </a:rPr>
                      </a:br>
                      <a:r>
                        <a:rPr lang="ru-RU" sz="1250" b="1" i="0" u="none" strike="noStrike" dirty="0">
                          <a:solidFill>
                            <a:srgbClr val="000000"/>
                          </a:solidFill>
                          <a:effectLst/>
                          <a:latin typeface="Times New Roman" panose="02020603050405020304" pitchFamily="18" charset="0"/>
                        </a:rPr>
                        <a:t>в АИС Навигатор, </a:t>
                      </a:r>
                      <a:br>
                        <a:rPr lang="ru-RU" sz="1250" b="1" i="0" u="none" strike="noStrike" dirty="0">
                          <a:solidFill>
                            <a:srgbClr val="000000"/>
                          </a:solidFill>
                          <a:effectLst/>
                          <a:latin typeface="Times New Roman" panose="02020603050405020304" pitchFamily="18" charset="0"/>
                        </a:rPr>
                      </a:br>
                      <a:r>
                        <a:rPr lang="ru-RU" sz="1250" b="1" i="0" u="none" strike="noStrike" dirty="0">
                          <a:solidFill>
                            <a:srgbClr val="000000"/>
                          </a:solidFill>
                          <a:effectLst/>
                          <a:latin typeface="Times New Roman" panose="02020603050405020304" pitchFamily="18" charset="0"/>
                        </a:rPr>
                        <a:t>27.10.22</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Количество детей, занимающихся по программам, помеченным как «Точка роста» </a:t>
                      </a:r>
                      <a:br>
                        <a:rPr lang="ru-RU" sz="1250" b="1" i="0" u="none" strike="noStrike" dirty="0">
                          <a:solidFill>
                            <a:srgbClr val="000000"/>
                          </a:solidFill>
                          <a:effectLst/>
                          <a:latin typeface="Times New Roman" panose="02020603050405020304" pitchFamily="18" charset="0"/>
                        </a:rPr>
                      </a:br>
                      <a:r>
                        <a:rPr lang="ru-RU" sz="1250" b="1" i="0" u="none" strike="noStrike" dirty="0">
                          <a:solidFill>
                            <a:srgbClr val="000000"/>
                          </a:solidFill>
                          <a:effectLst/>
                          <a:latin typeface="Times New Roman" panose="02020603050405020304" pitchFamily="18" charset="0"/>
                        </a:rPr>
                        <a:t>в АИС Навигатор, 27.10.22</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Количество детей, которых необходимо зачислить для выполнения охвата  </a:t>
                      </a:r>
                      <a:br>
                        <a:rPr lang="ru-RU" sz="1250" b="1" i="0" u="none" strike="noStrike" dirty="0">
                          <a:solidFill>
                            <a:srgbClr val="000000"/>
                          </a:solidFill>
                          <a:effectLst/>
                          <a:latin typeface="Times New Roman" panose="02020603050405020304" pitchFamily="18" charset="0"/>
                        </a:rPr>
                      </a:br>
                      <a:r>
                        <a:rPr lang="ru-RU" sz="1250" b="1" i="0" u="none" strike="noStrike" dirty="0" smtClean="0">
                          <a:solidFill>
                            <a:srgbClr val="000000"/>
                          </a:solidFill>
                          <a:effectLst/>
                          <a:latin typeface="Times New Roman" panose="02020603050405020304" pitchFamily="18" charset="0"/>
                        </a:rPr>
                        <a:t>20 </a:t>
                      </a:r>
                      <a:r>
                        <a:rPr lang="ru-RU" sz="1250" b="1" i="0" u="none" strike="noStrike" dirty="0">
                          <a:solidFill>
                            <a:srgbClr val="000000"/>
                          </a:solidFill>
                          <a:effectLst/>
                          <a:latin typeface="Times New Roman" panose="02020603050405020304" pitchFamily="18" charset="0"/>
                        </a:rPr>
                        <a:t>%</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Прирост с 03.10.22</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r>
              <a:tr h="138197">
                <a:tc>
                  <a:txBody>
                    <a:bodyPr/>
                    <a:lstStyle/>
                    <a:p>
                      <a:pPr algn="ctr" fontAlgn="ctr"/>
                      <a:r>
                        <a:rPr lang="ru-RU" sz="1250" b="0" i="0" u="none" strike="noStrike">
                          <a:solidFill>
                            <a:srgbClr val="000000"/>
                          </a:solidFill>
                          <a:effectLst/>
                          <a:latin typeface="Times New Roman" panose="02020603050405020304" pitchFamily="18" charset="0"/>
                        </a:rPr>
                        <a:t>1</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Аларский р-он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dirty="0">
                          <a:solidFill>
                            <a:srgbClr val="000000"/>
                          </a:solidFill>
                          <a:effectLst/>
                          <a:latin typeface="Times New Roman" panose="02020603050405020304" pitchFamily="18" charset="0"/>
                        </a:rPr>
                        <a:t>МБОУ Александровская СОШ</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73</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15</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4</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35</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dirty="0">
                          <a:solidFill>
                            <a:srgbClr val="000000"/>
                          </a:solidFill>
                          <a:effectLst/>
                          <a:latin typeface="Times New Roman" panose="02020603050405020304" pitchFamily="18" charset="0"/>
                        </a:rPr>
                        <a:t>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8197">
                <a:tc>
                  <a:txBody>
                    <a:bodyPr/>
                    <a:lstStyle/>
                    <a:p>
                      <a:pPr algn="ctr" fontAlgn="ctr"/>
                      <a:r>
                        <a:rPr lang="ru-RU" sz="1250" b="0" i="0" u="none" strike="noStrike">
                          <a:solidFill>
                            <a:srgbClr val="000000"/>
                          </a:solidFill>
                          <a:effectLst/>
                          <a:latin typeface="Times New Roman" panose="02020603050405020304" pitchFamily="18" charset="0"/>
                        </a:rPr>
                        <a:t>2</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Аларский р-он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МКОУ Ныгдинская СОШ</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117</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23</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3</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43</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dirty="0">
                          <a:solidFill>
                            <a:srgbClr val="000000"/>
                          </a:solidFill>
                          <a:effectLst/>
                          <a:latin typeface="Times New Roman" panose="02020603050405020304" pitchFamily="18" charset="0"/>
                        </a:rPr>
                        <a:t>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8197">
                <a:tc>
                  <a:txBody>
                    <a:bodyPr/>
                    <a:lstStyle/>
                    <a:p>
                      <a:pPr algn="ctr" fontAlgn="ctr"/>
                      <a:r>
                        <a:rPr lang="ru-RU" sz="1250" b="0" i="0" u="none" strike="noStrike">
                          <a:solidFill>
                            <a:srgbClr val="000000"/>
                          </a:solidFill>
                          <a:effectLst/>
                          <a:latin typeface="Times New Roman" panose="02020603050405020304" pitchFamily="18" charset="0"/>
                        </a:rPr>
                        <a:t>3</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Аларский р-он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dirty="0">
                          <a:solidFill>
                            <a:srgbClr val="000000"/>
                          </a:solidFill>
                          <a:effectLst/>
                          <a:latin typeface="Times New Roman" panose="02020603050405020304" pitchFamily="18" charset="0"/>
                        </a:rPr>
                        <a:t>МБОУ </a:t>
                      </a:r>
                      <a:r>
                        <a:rPr lang="ru-RU" sz="1250" b="0" i="0" u="none" strike="noStrike" dirty="0" err="1">
                          <a:solidFill>
                            <a:srgbClr val="000000"/>
                          </a:solidFill>
                          <a:effectLst/>
                          <a:latin typeface="Times New Roman" panose="02020603050405020304" pitchFamily="18" charset="0"/>
                        </a:rPr>
                        <a:t>Бахтайская</a:t>
                      </a:r>
                      <a:r>
                        <a:rPr lang="ru-RU" sz="1250" b="0" i="0" u="none" strike="noStrike" dirty="0">
                          <a:solidFill>
                            <a:srgbClr val="000000"/>
                          </a:solidFill>
                          <a:effectLst/>
                          <a:latin typeface="Times New Roman" panose="02020603050405020304" pitchFamily="18" charset="0"/>
                        </a:rPr>
                        <a:t> СОШ</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118</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24</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4</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60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47</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2882">
                <a:tc>
                  <a:txBody>
                    <a:bodyPr/>
                    <a:lstStyle/>
                    <a:p>
                      <a:pPr algn="ctr" fontAlgn="ctr"/>
                      <a:r>
                        <a:rPr lang="ru-RU" sz="1250" b="0" i="0" u="none" strike="noStrike">
                          <a:solidFill>
                            <a:srgbClr val="000000"/>
                          </a:solidFill>
                          <a:effectLst/>
                          <a:latin typeface="Times New Roman" panose="02020603050405020304" pitchFamily="18" charset="0"/>
                        </a:rPr>
                        <a:t>4</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Аларский р-он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dirty="0">
                          <a:solidFill>
                            <a:srgbClr val="000000"/>
                          </a:solidFill>
                          <a:effectLst/>
                          <a:latin typeface="Times New Roman" panose="02020603050405020304" pitchFamily="18" charset="0"/>
                        </a:rPr>
                        <a:t>МБОУ </a:t>
                      </a:r>
                      <a:r>
                        <a:rPr lang="ru-RU" sz="1250" b="0" i="0" u="none" strike="noStrike" dirty="0" err="1">
                          <a:solidFill>
                            <a:srgbClr val="000000"/>
                          </a:solidFill>
                          <a:effectLst/>
                          <a:latin typeface="Times New Roman" panose="02020603050405020304" pitchFamily="18" charset="0"/>
                        </a:rPr>
                        <a:t>Идеальская</a:t>
                      </a:r>
                      <a:r>
                        <a:rPr lang="ru-RU" sz="1250" b="0" i="0" u="none" strike="noStrike" dirty="0">
                          <a:solidFill>
                            <a:srgbClr val="000000"/>
                          </a:solidFill>
                          <a:effectLst/>
                          <a:latin typeface="Times New Roman" panose="02020603050405020304" pitchFamily="18" charset="0"/>
                        </a:rPr>
                        <a:t> СОШ</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139</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28</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36</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dirty="0">
                          <a:solidFill>
                            <a:srgbClr val="000000"/>
                          </a:solidFill>
                          <a:effectLst/>
                          <a:latin typeface="Times New Roman" panose="02020603050405020304" pitchFamily="18" charset="0"/>
                        </a:rPr>
                        <a:t>-12</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260449">
                <a:tc>
                  <a:txBody>
                    <a:bodyPr/>
                    <a:lstStyle/>
                    <a:p>
                      <a:pPr algn="ctr" fontAlgn="ctr"/>
                      <a:r>
                        <a:rPr lang="ru-RU" sz="1250" b="0" i="0" u="none" strike="noStrike">
                          <a:solidFill>
                            <a:srgbClr val="000000"/>
                          </a:solidFill>
                          <a:effectLst/>
                          <a:latin typeface="Times New Roman" panose="02020603050405020304" pitchFamily="18" charset="0"/>
                        </a:rPr>
                        <a:t>5</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Ангарский городской округ</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dirty="0">
                          <a:solidFill>
                            <a:srgbClr val="000000"/>
                          </a:solidFill>
                          <a:effectLst/>
                          <a:latin typeface="Times New Roman" panose="02020603050405020304" pitchFamily="18" charset="0"/>
                        </a:rPr>
                        <a:t>МОУ СОШ № 16 с. </a:t>
                      </a:r>
                      <a:r>
                        <a:rPr lang="ru-RU" sz="1250" b="0" i="0" u="none" strike="noStrike" dirty="0" err="1">
                          <a:solidFill>
                            <a:srgbClr val="000000"/>
                          </a:solidFill>
                          <a:effectLst/>
                          <a:latin typeface="Times New Roman" panose="02020603050405020304" pitchFamily="18" charset="0"/>
                        </a:rPr>
                        <a:t>Одинск</a:t>
                      </a:r>
                      <a:endParaRPr lang="ru-RU" sz="1250" b="0" i="0" u="none" strike="noStrike" dirty="0">
                        <a:solidFill>
                          <a:srgbClr val="000000"/>
                        </a:solidFill>
                        <a:effectLst/>
                        <a:latin typeface="Times New Roman" panose="02020603050405020304" pitchFamily="18" charset="0"/>
                      </a:endParaRP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97</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19</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33</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33</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2882">
                <a:tc>
                  <a:txBody>
                    <a:bodyPr/>
                    <a:lstStyle/>
                    <a:p>
                      <a:pPr algn="ctr" fontAlgn="ctr"/>
                      <a:r>
                        <a:rPr lang="ru-RU" sz="1250" b="0" i="0" u="none" strike="noStrike">
                          <a:solidFill>
                            <a:srgbClr val="000000"/>
                          </a:solidFill>
                          <a:effectLst/>
                          <a:latin typeface="Times New Roman" panose="02020603050405020304" pitchFamily="18" charset="0"/>
                        </a:rPr>
                        <a:t>6</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Балаганский р-он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МБОУ Балаганская СОШ № 1</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323</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65</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2</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53</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12</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53</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2882">
                <a:tc>
                  <a:txBody>
                    <a:bodyPr/>
                    <a:lstStyle/>
                    <a:p>
                      <a:pPr algn="ctr" fontAlgn="ctr"/>
                      <a:r>
                        <a:rPr lang="ru-RU" sz="1250" b="0" i="0" u="none" strike="noStrike">
                          <a:solidFill>
                            <a:srgbClr val="000000"/>
                          </a:solidFill>
                          <a:effectLst/>
                          <a:latin typeface="Times New Roman" panose="02020603050405020304" pitchFamily="18" charset="0"/>
                        </a:rPr>
                        <a:t>7</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Балаганский р-он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МБОУ Балаганская СОШ № 2</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239</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48</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11</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37</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dirty="0">
                          <a:solidFill>
                            <a:srgbClr val="000000"/>
                          </a:solidFill>
                          <a:effectLst/>
                          <a:latin typeface="Times New Roman" panose="02020603050405020304" pitchFamily="18" charset="0"/>
                        </a:rPr>
                        <a:t>11</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9526">
                <a:tc>
                  <a:txBody>
                    <a:bodyPr/>
                    <a:lstStyle/>
                    <a:p>
                      <a:pPr algn="ctr" fontAlgn="ctr"/>
                      <a:r>
                        <a:rPr lang="ru-RU" sz="1250" b="0" i="0" u="none" strike="noStrike">
                          <a:solidFill>
                            <a:srgbClr val="000000"/>
                          </a:solidFill>
                          <a:effectLst/>
                          <a:latin typeface="Times New Roman" panose="02020603050405020304" pitchFamily="18" charset="0"/>
                        </a:rPr>
                        <a:t>8</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Балаганский р-он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МБОУ Биритская СОШ</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91</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18</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4</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123</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109</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8197">
                <a:tc>
                  <a:txBody>
                    <a:bodyPr/>
                    <a:lstStyle/>
                    <a:p>
                      <a:pPr algn="ctr" fontAlgn="ctr"/>
                      <a:r>
                        <a:rPr lang="ru-RU" sz="1250" b="0" i="0" u="none" strike="noStrike">
                          <a:solidFill>
                            <a:srgbClr val="000000"/>
                          </a:solidFill>
                          <a:effectLst/>
                          <a:latin typeface="Times New Roman" panose="02020603050405020304" pitchFamily="18" charset="0"/>
                        </a:rPr>
                        <a:t>9</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Балаганский р-он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МБОУ Кумарейская СОШ</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151</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30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8</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22</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8</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8197">
                <a:tc>
                  <a:txBody>
                    <a:bodyPr/>
                    <a:lstStyle/>
                    <a:p>
                      <a:pPr algn="ctr" fontAlgn="ctr"/>
                      <a:r>
                        <a:rPr lang="ru-RU" sz="1250" b="0" i="0" u="none" strike="noStrike">
                          <a:solidFill>
                            <a:srgbClr val="000000"/>
                          </a:solidFill>
                          <a:effectLst/>
                          <a:latin typeface="Times New Roman" panose="02020603050405020304" pitchFamily="18" charset="0"/>
                        </a:rPr>
                        <a:t>10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Баяндаевский р-он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МБОУ Нагалыкская СОШ</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107</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21</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21</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dirty="0">
                          <a:solidFill>
                            <a:srgbClr val="000000"/>
                          </a:solidFill>
                          <a:effectLst/>
                          <a:latin typeface="Times New Roman" panose="02020603050405020304" pitchFamily="18" charset="0"/>
                        </a:rPr>
                        <a:t>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8197">
                <a:tc>
                  <a:txBody>
                    <a:bodyPr/>
                    <a:lstStyle/>
                    <a:p>
                      <a:pPr algn="ctr" fontAlgn="ctr"/>
                      <a:r>
                        <a:rPr lang="ru-RU" sz="1250" b="0" i="0" u="none" strike="noStrike">
                          <a:solidFill>
                            <a:srgbClr val="000000"/>
                          </a:solidFill>
                          <a:effectLst/>
                          <a:latin typeface="Times New Roman" panose="02020603050405020304" pitchFamily="18" charset="0"/>
                        </a:rPr>
                        <a:t>11</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Баяндаевский р-он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МБОУ Покровская СОШ</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113</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23</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23</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8197">
                <a:tc>
                  <a:txBody>
                    <a:bodyPr/>
                    <a:lstStyle/>
                    <a:p>
                      <a:pPr algn="ctr" fontAlgn="ctr"/>
                      <a:r>
                        <a:rPr lang="ru-RU" sz="1250" b="0" i="0" u="none" strike="noStrike">
                          <a:solidFill>
                            <a:srgbClr val="000000"/>
                          </a:solidFill>
                          <a:effectLst/>
                          <a:latin typeface="Times New Roman" panose="02020603050405020304" pitchFamily="18" charset="0"/>
                        </a:rPr>
                        <a:t>12</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Баяндаевский р-он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МБОУ Хатар-Хадайская СОШ</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74</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15</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15</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dirty="0">
                          <a:solidFill>
                            <a:srgbClr val="000000"/>
                          </a:solidFill>
                          <a:effectLst/>
                          <a:latin typeface="Times New Roman" panose="02020603050405020304" pitchFamily="18" charset="0"/>
                        </a:rPr>
                        <a:t>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8197">
                <a:tc>
                  <a:txBody>
                    <a:bodyPr/>
                    <a:lstStyle/>
                    <a:p>
                      <a:pPr algn="ctr" fontAlgn="ctr"/>
                      <a:r>
                        <a:rPr lang="ru-RU" sz="1250" b="0" i="0" u="none" strike="noStrike">
                          <a:solidFill>
                            <a:srgbClr val="000000"/>
                          </a:solidFill>
                          <a:effectLst/>
                          <a:latin typeface="Times New Roman" panose="02020603050405020304" pitchFamily="18" charset="0"/>
                        </a:rPr>
                        <a:t>13</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Баяндаевский р-он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МБОУ Люрская СОШ</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120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24</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24</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dirty="0">
                          <a:solidFill>
                            <a:srgbClr val="000000"/>
                          </a:solidFill>
                          <a:effectLst/>
                          <a:latin typeface="Times New Roman" panose="02020603050405020304" pitchFamily="18" charset="0"/>
                        </a:rPr>
                        <a:t>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8197">
                <a:tc>
                  <a:txBody>
                    <a:bodyPr/>
                    <a:lstStyle/>
                    <a:p>
                      <a:pPr algn="ctr" fontAlgn="ctr"/>
                      <a:r>
                        <a:rPr lang="ru-RU" sz="1250" b="0" i="0" u="none" strike="noStrike">
                          <a:solidFill>
                            <a:srgbClr val="000000"/>
                          </a:solidFill>
                          <a:effectLst/>
                          <a:latin typeface="Times New Roman" panose="02020603050405020304" pitchFamily="18" charset="0"/>
                        </a:rPr>
                        <a:t>14</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Боханский р-он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МБОУ Боханская СОШ № 1</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730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146</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140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6</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7</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8197">
                <a:tc>
                  <a:txBody>
                    <a:bodyPr/>
                    <a:lstStyle/>
                    <a:p>
                      <a:pPr algn="ctr" fontAlgn="ctr"/>
                      <a:r>
                        <a:rPr lang="ru-RU" sz="1250" b="0" i="0" u="none" strike="noStrike">
                          <a:solidFill>
                            <a:srgbClr val="000000"/>
                          </a:solidFill>
                          <a:effectLst/>
                          <a:latin typeface="Times New Roman" panose="02020603050405020304" pitchFamily="18" charset="0"/>
                        </a:rPr>
                        <a:t>15</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Боханский р-он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МБОУ Олонская СОШ </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361</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72</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4</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96</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8197">
                <a:tc>
                  <a:txBody>
                    <a:bodyPr/>
                    <a:lstStyle/>
                    <a:p>
                      <a:pPr algn="ctr" fontAlgn="ctr"/>
                      <a:r>
                        <a:rPr lang="ru-RU" sz="1250" b="0" i="0" u="none" strike="noStrike">
                          <a:solidFill>
                            <a:srgbClr val="000000"/>
                          </a:solidFill>
                          <a:effectLst/>
                          <a:latin typeface="Times New Roman" panose="02020603050405020304" pitchFamily="18" charset="0"/>
                        </a:rPr>
                        <a:t>16</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Боханский р-он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МБОУ Хохорская СОШ</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214</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43</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3</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47</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dirty="0">
                          <a:solidFill>
                            <a:srgbClr val="000000"/>
                          </a:solidFill>
                          <a:effectLst/>
                          <a:latin typeface="Times New Roman" panose="02020603050405020304" pitchFamily="18" charset="0"/>
                        </a:rPr>
                        <a:t>-55</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8197">
                <a:tc>
                  <a:txBody>
                    <a:bodyPr/>
                    <a:lstStyle/>
                    <a:p>
                      <a:pPr algn="ctr" fontAlgn="ctr"/>
                      <a:r>
                        <a:rPr lang="ru-RU" sz="1250" b="0" i="0" u="none" strike="noStrike">
                          <a:solidFill>
                            <a:srgbClr val="000000"/>
                          </a:solidFill>
                          <a:effectLst/>
                          <a:latin typeface="Times New Roman" panose="02020603050405020304" pitchFamily="18" charset="0"/>
                        </a:rPr>
                        <a:t>17</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Боханский р-он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МБОУ Воробьевская ООШ</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45</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9</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1</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6</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3</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dirty="0">
                          <a:solidFill>
                            <a:srgbClr val="000000"/>
                          </a:solidFill>
                          <a:effectLst/>
                          <a:latin typeface="Times New Roman" panose="02020603050405020304" pitchFamily="18" charset="0"/>
                        </a:rPr>
                        <a:t>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8197">
                <a:tc>
                  <a:txBody>
                    <a:bodyPr/>
                    <a:lstStyle/>
                    <a:p>
                      <a:pPr algn="ctr" fontAlgn="ctr"/>
                      <a:r>
                        <a:rPr lang="ru-RU" sz="1250" b="0" i="0" u="none" strike="noStrike">
                          <a:solidFill>
                            <a:srgbClr val="000000"/>
                          </a:solidFill>
                          <a:effectLst/>
                          <a:latin typeface="Times New Roman" panose="02020603050405020304" pitchFamily="18" charset="0"/>
                        </a:rPr>
                        <a:t>18</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Братский р-он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МКОУ Вихоревская СОШ № 1</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340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68</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1</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68</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8197">
                <a:tc>
                  <a:txBody>
                    <a:bodyPr/>
                    <a:lstStyle/>
                    <a:p>
                      <a:pPr algn="ctr" fontAlgn="ctr"/>
                      <a:r>
                        <a:rPr lang="ru-RU" sz="1250" b="0" i="0" u="none" strike="noStrike">
                          <a:solidFill>
                            <a:srgbClr val="000000"/>
                          </a:solidFill>
                          <a:effectLst/>
                          <a:latin typeface="Times New Roman" panose="02020603050405020304" pitchFamily="18" charset="0"/>
                        </a:rPr>
                        <a:t>19</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Братский р-он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МКОУ Вихоревская СОШ № 2</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862</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172</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3</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95</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77</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dirty="0">
                          <a:solidFill>
                            <a:srgbClr val="000000"/>
                          </a:solidFill>
                          <a:effectLst/>
                          <a:latin typeface="Times New Roman" panose="02020603050405020304" pitchFamily="18" charset="0"/>
                        </a:rPr>
                        <a:t>95</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8197">
                <a:tc>
                  <a:txBody>
                    <a:bodyPr/>
                    <a:lstStyle/>
                    <a:p>
                      <a:pPr algn="ctr" fontAlgn="ctr"/>
                      <a:r>
                        <a:rPr lang="ru-RU" sz="1250" b="0" i="0" u="none" strike="noStrike">
                          <a:solidFill>
                            <a:srgbClr val="000000"/>
                          </a:solidFill>
                          <a:effectLst/>
                          <a:latin typeface="Times New Roman" panose="02020603050405020304" pitchFamily="18" charset="0"/>
                        </a:rPr>
                        <a:t>20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Братский р-он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МКОУ Большеокинская СОШ</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99</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20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20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dirty="0">
                          <a:solidFill>
                            <a:srgbClr val="000000"/>
                          </a:solidFill>
                          <a:effectLst/>
                          <a:latin typeface="Times New Roman" panose="02020603050405020304" pitchFamily="18" charset="0"/>
                        </a:rPr>
                        <a:t>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8197">
                <a:tc>
                  <a:txBody>
                    <a:bodyPr/>
                    <a:lstStyle/>
                    <a:p>
                      <a:pPr algn="ctr" fontAlgn="ctr"/>
                      <a:r>
                        <a:rPr lang="ru-RU" sz="1250" b="0" i="0" u="none" strike="noStrike">
                          <a:solidFill>
                            <a:srgbClr val="000000"/>
                          </a:solidFill>
                          <a:effectLst/>
                          <a:latin typeface="Times New Roman" panose="02020603050405020304" pitchFamily="18" charset="0"/>
                        </a:rPr>
                        <a:t>21</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Братский р-он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МКОУ Тарминская СОШ</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109</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22</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3</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32</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dirty="0">
                          <a:solidFill>
                            <a:srgbClr val="000000"/>
                          </a:solidFill>
                          <a:effectLst/>
                          <a:latin typeface="Times New Roman" panose="02020603050405020304" pitchFamily="18" charset="0"/>
                        </a:rPr>
                        <a:t>1</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8197">
                <a:tc>
                  <a:txBody>
                    <a:bodyPr/>
                    <a:lstStyle/>
                    <a:p>
                      <a:pPr algn="ctr" fontAlgn="ctr"/>
                      <a:r>
                        <a:rPr lang="ru-RU" sz="1250" b="0" i="0" u="none" strike="noStrike">
                          <a:solidFill>
                            <a:srgbClr val="000000"/>
                          </a:solidFill>
                          <a:effectLst/>
                          <a:latin typeface="Times New Roman" panose="02020603050405020304" pitchFamily="18" charset="0"/>
                        </a:rPr>
                        <a:t>22</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Братский р-он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МКОУ Приреченская ООШ</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36</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7</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3</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4</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3</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dirty="0">
                          <a:solidFill>
                            <a:srgbClr val="000000"/>
                          </a:solidFill>
                          <a:effectLst/>
                          <a:latin typeface="Times New Roman" panose="02020603050405020304" pitchFamily="18" charset="0"/>
                        </a:rPr>
                        <a:t>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2882">
                <a:tc>
                  <a:txBody>
                    <a:bodyPr/>
                    <a:lstStyle/>
                    <a:p>
                      <a:pPr algn="ctr" fontAlgn="ctr"/>
                      <a:r>
                        <a:rPr lang="ru-RU" sz="1250" b="0" i="0" u="none" strike="noStrike">
                          <a:solidFill>
                            <a:srgbClr val="000000"/>
                          </a:solidFill>
                          <a:effectLst/>
                          <a:latin typeface="Times New Roman" panose="02020603050405020304" pitchFamily="18" charset="0"/>
                        </a:rPr>
                        <a:t>23</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Братский р-он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МКОУ Добчурская СОШ</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88</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18</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18</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dirty="0">
                          <a:solidFill>
                            <a:srgbClr val="000000"/>
                          </a:solidFill>
                          <a:effectLst/>
                          <a:latin typeface="Times New Roman" panose="02020603050405020304" pitchFamily="18" charset="0"/>
                        </a:rPr>
                        <a:t>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9526">
                <a:tc>
                  <a:txBody>
                    <a:bodyPr/>
                    <a:lstStyle/>
                    <a:p>
                      <a:pPr algn="ctr" fontAlgn="ctr"/>
                      <a:r>
                        <a:rPr lang="ru-RU" sz="1250" b="0" i="0" u="none" strike="noStrike">
                          <a:solidFill>
                            <a:srgbClr val="000000"/>
                          </a:solidFill>
                          <a:effectLst/>
                          <a:latin typeface="Times New Roman" panose="02020603050405020304" pitchFamily="18" charset="0"/>
                        </a:rPr>
                        <a:t>24</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Братский р-он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МКОУ Дубынинская ООШ</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23</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5</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5</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dirty="0">
                          <a:solidFill>
                            <a:srgbClr val="000000"/>
                          </a:solidFill>
                          <a:effectLst/>
                          <a:latin typeface="Times New Roman" panose="02020603050405020304" pitchFamily="18" charset="0"/>
                        </a:rPr>
                        <a:t>0</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8197">
                <a:tc>
                  <a:txBody>
                    <a:bodyPr/>
                    <a:lstStyle/>
                    <a:p>
                      <a:pPr algn="ctr" fontAlgn="ctr"/>
                      <a:r>
                        <a:rPr lang="ru-RU" sz="1250" b="0" i="0" u="none" strike="noStrike">
                          <a:solidFill>
                            <a:srgbClr val="000000"/>
                          </a:solidFill>
                          <a:effectLst/>
                          <a:latin typeface="Times New Roman" panose="02020603050405020304" pitchFamily="18" charset="0"/>
                        </a:rPr>
                        <a:t>25</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Братский р-он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МКОУ Ключи-Булакская СОШ</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145</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29</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57</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выполнен</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dirty="0">
                          <a:solidFill>
                            <a:srgbClr val="000000"/>
                          </a:solidFill>
                          <a:effectLst/>
                          <a:latin typeface="Times New Roman" panose="02020603050405020304" pitchFamily="18" charset="0"/>
                        </a:rPr>
                        <a:t>7</a:t>
                      </a:r>
                    </a:p>
                  </a:txBody>
                  <a:tcPr marL="5315" marR="5315" marT="5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bl>
          </a:graphicData>
        </a:graphic>
      </p:graphicFrame>
    </p:spTree>
    <p:extLst>
      <p:ext uri="{BB962C8B-B14F-4D97-AF65-F5344CB8AC3E}">
        <p14:creationId xmlns:p14="http://schemas.microsoft.com/office/powerpoint/2010/main" val="9796748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327" y="-25102"/>
            <a:ext cx="12025336" cy="645790"/>
          </a:xfrm>
        </p:spPr>
        <p:txBody>
          <a:bodyPr>
            <a:noAutofit/>
          </a:bodyPr>
          <a:lstStyle/>
          <a:p>
            <a:r>
              <a:rPr lang="ru-RU" sz="1800" b="1" dirty="0">
                <a:solidFill>
                  <a:schemeClr val="tx2"/>
                </a:solidFill>
                <a:latin typeface="Times New Roman" panose="02020603050405020304" pitchFamily="18" charset="0"/>
                <a:cs typeface="Times New Roman" panose="02020603050405020304" pitchFamily="18" charset="0"/>
              </a:rPr>
              <a:t>Результаты регионального мониторинга </a:t>
            </a:r>
            <a:r>
              <a:rPr lang="ru-RU" sz="1800" b="1" dirty="0" smtClean="0">
                <a:solidFill>
                  <a:schemeClr val="tx2"/>
                </a:solidFill>
                <a:latin typeface="Times New Roman" panose="02020603050405020304" pitchFamily="18" charset="0"/>
                <a:cs typeface="Times New Roman" panose="02020603050405020304" pitchFamily="18" charset="0"/>
              </a:rPr>
              <a:t>Центров </a:t>
            </a:r>
            <a:r>
              <a:rPr lang="ru-RU" sz="1800" b="1" dirty="0">
                <a:solidFill>
                  <a:schemeClr val="tx2"/>
                </a:solidFill>
                <a:latin typeface="Times New Roman" panose="02020603050405020304" pitchFamily="18" charset="0"/>
                <a:cs typeface="Times New Roman" panose="02020603050405020304" pitchFamily="18" charset="0"/>
              </a:rPr>
              <a:t>образования «Точка роста» в 2022 </a:t>
            </a:r>
            <a:r>
              <a:rPr lang="ru-RU" sz="1800" b="1" dirty="0" smtClean="0">
                <a:solidFill>
                  <a:schemeClr val="tx2"/>
                </a:solidFill>
                <a:latin typeface="Times New Roman" panose="02020603050405020304" pitchFamily="18" charset="0"/>
                <a:cs typeface="Times New Roman" panose="02020603050405020304" pitchFamily="18" charset="0"/>
              </a:rPr>
              <a:t>году.</a:t>
            </a:r>
            <a:br>
              <a:rPr lang="ru-RU" sz="1800" b="1" dirty="0" smtClean="0">
                <a:solidFill>
                  <a:schemeClr val="tx2"/>
                </a:solidFill>
                <a:latin typeface="Times New Roman" panose="02020603050405020304" pitchFamily="18" charset="0"/>
                <a:cs typeface="Times New Roman" panose="02020603050405020304" pitchFamily="18" charset="0"/>
              </a:rPr>
            </a:br>
            <a:r>
              <a:rPr lang="ru-RU" sz="1800" b="1" dirty="0" smtClean="0">
                <a:solidFill>
                  <a:schemeClr val="tx2"/>
                </a:solidFill>
                <a:latin typeface="Times New Roman" panose="02020603050405020304" pitchFamily="18" charset="0"/>
                <a:cs typeface="Times New Roman" panose="02020603050405020304" pitchFamily="18" charset="0"/>
              </a:rPr>
              <a:t> </a:t>
            </a:r>
            <a:r>
              <a:rPr lang="ru-RU" sz="1800" b="1" dirty="0">
                <a:solidFill>
                  <a:schemeClr val="tx2"/>
                </a:solidFill>
                <a:latin typeface="Times New Roman" panose="02020603050405020304" pitchFamily="18" charset="0"/>
                <a:cs typeface="Times New Roman" panose="02020603050405020304" pitchFamily="18" charset="0"/>
              </a:rPr>
              <a:t>Распоряжение МО </a:t>
            </a:r>
            <a:r>
              <a:rPr lang="ru-RU" sz="1800" b="1" dirty="0" smtClean="0">
                <a:solidFill>
                  <a:schemeClr val="tx2"/>
                </a:solidFill>
                <a:latin typeface="Times New Roman" panose="02020603050405020304" pitchFamily="18" charset="0"/>
                <a:cs typeface="Times New Roman" panose="02020603050405020304" pitchFamily="18" charset="0"/>
              </a:rPr>
              <a:t>ИО</a:t>
            </a:r>
            <a:r>
              <a:rPr lang="en-US" sz="1800" b="1" dirty="0" smtClean="0">
                <a:solidFill>
                  <a:schemeClr val="tx2"/>
                </a:solidFill>
                <a:latin typeface="Times New Roman" panose="02020603050405020304" pitchFamily="18" charset="0"/>
                <a:cs typeface="Times New Roman" panose="02020603050405020304" pitchFamily="18" charset="0"/>
              </a:rPr>
              <a:t> </a:t>
            </a:r>
            <a:r>
              <a:rPr lang="ru-RU" sz="1800" b="1" dirty="0" smtClean="0">
                <a:solidFill>
                  <a:schemeClr val="tx2"/>
                </a:solidFill>
                <a:latin typeface="Times New Roman" panose="02020603050405020304" pitchFamily="18" charset="0"/>
                <a:cs typeface="Times New Roman" panose="02020603050405020304" pitchFamily="18" charset="0"/>
              </a:rPr>
              <a:t>от 01.02.2021 </a:t>
            </a:r>
            <a:r>
              <a:rPr lang="ru-RU" sz="1800" b="1" dirty="0">
                <a:solidFill>
                  <a:schemeClr val="tx2"/>
                </a:solidFill>
                <a:latin typeface="Times New Roman" panose="02020603050405020304" pitchFamily="18" charset="0"/>
                <a:cs typeface="Times New Roman" panose="02020603050405020304" pitchFamily="18" charset="0"/>
              </a:rPr>
              <a:t>года </a:t>
            </a:r>
            <a:r>
              <a:rPr lang="ru-RU" sz="1800" b="1" dirty="0" smtClean="0">
                <a:solidFill>
                  <a:schemeClr val="tx2"/>
                </a:solidFill>
                <a:latin typeface="Times New Roman" panose="02020603050405020304" pitchFamily="18" charset="0"/>
                <a:cs typeface="Times New Roman" panose="02020603050405020304" pitchFamily="18" charset="0"/>
              </a:rPr>
              <a:t>№ </a:t>
            </a:r>
            <a:r>
              <a:rPr lang="ru-RU" sz="1800" b="1" dirty="0">
                <a:solidFill>
                  <a:schemeClr val="tx2"/>
                </a:solidFill>
                <a:latin typeface="Times New Roman" panose="02020603050405020304" pitchFamily="18" charset="0"/>
                <a:cs typeface="Times New Roman" panose="02020603050405020304" pitchFamily="18" charset="0"/>
              </a:rPr>
              <a:t>44-мр</a:t>
            </a:r>
          </a:p>
        </p:txBody>
      </p:sp>
      <p:graphicFrame>
        <p:nvGraphicFramePr>
          <p:cNvPr id="3" name="Таблица 2"/>
          <p:cNvGraphicFramePr>
            <a:graphicFrameLocks noGrp="1"/>
          </p:cNvGraphicFramePr>
          <p:nvPr>
            <p:extLst>
              <p:ext uri="{D42A27DB-BD31-4B8C-83A1-F6EECF244321}">
                <p14:modId xmlns:p14="http://schemas.microsoft.com/office/powerpoint/2010/main" val="2337048439"/>
              </p:ext>
            </p:extLst>
          </p:nvPr>
        </p:nvGraphicFramePr>
        <p:xfrm>
          <a:off x="119335" y="595833"/>
          <a:ext cx="11953328" cy="6160103"/>
        </p:xfrm>
        <a:graphic>
          <a:graphicData uri="http://schemas.openxmlformats.org/drawingml/2006/table">
            <a:tbl>
              <a:tblPr/>
              <a:tblGrid>
                <a:gridCol w="360041"/>
                <a:gridCol w="1368152"/>
                <a:gridCol w="2448272"/>
                <a:gridCol w="936104"/>
                <a:gridCol w="1152128"/>
                <a:gridCol w="1368152"/>
                <a:gridCol w="2016225"/>
                <a:gridCol w="1512168"/>
                <a:gridCol w="792086"/>
              </a:tblGrid>
              <a:tr h="1246197">
                <a:tc>
                  <a:txBody>
                    <a:bodyPr/>
                    <a:lstStyle/>
                    <a:p>
                      <a:pPr algn="ctr" fontAlgn="ctr"/>
                      <a:r>
                        <a:rPr lang="ru-RU" sz="1250" b="1" i="0" u="none" strike="noStrike" dirty="0">
                          <a:solidFill>
                            <a:srgbClr val="000000"/>
                          </a:solidFill>
                          <a:effectLst/>
                          <a:latin typeface="Times New Roman" panose="02020603050405020304" pitchFamily="18" charset="0"/>
                        </a:rPr>
                        <a:t>№</a:t>
                      </a:r>
                      <a:br>
                        <a:rPr lang="ru-RU" sz="1250" b="1" i="0" u="none" strike="noStrike" dirty="0">
                          <a:solidFill>
                            <a:srgbClr val="000000"/>
                          </a:solidFill>
                          <a:effectLst/>
                          <a:latin typeface="Times New Roman" panose="02020603050405020304" pitchFamily="18" charset="0"/>
                        </a:rPr>
                      </a:br>
                      <a:r>
                        <a:rPr lang="ru-RU" sz="1250" b="1" i="0" u="none" strike="noStrike" dirty="0">
                          <a:solidFill>
                            <a:srgbClr val="000000"/>
                          </a:solidFill>
                          <a:effectLst/>
                          <a:latin typeface="Times New Roman" panose="02020603050405020304" pitchFamily="18" charset="0"/>
                        </a:rPr>
                        <a:t>п/п</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Название муниципального района</a:t>
                      </a:r>
                    </a:p>
                  </a:txBody>
                  <a:tcPr marL="5340" marR="5340" marT="534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Образовательная организация</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Кол-во детей, обучающихся в школе</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Должны обучаться </a:t>
                      </a:r>
                      <a:br>
                        <a:rPr lang="ru-RU" sz="1250" b="1" i="0" u="none" strike="noStrike" dirty="0">
                          <a:solidFill>
                            <a:srgbClr val="000000"/>
                          </a:solidFill>
                          <a:effectLst/>
                          <a:latin typeface="Times New Roman" panose="02020603050405020304" pitchFamily="18" charset="0"/>
                        </a:rPr>
                      </a:br>
                      <a:r>
                        <a:rPr lang="ru-RU" sz="1250" b="1" i="0" u="none" strike="noStrike" dirty="0">
                          <a:solidFill>
                            <a:srgbClr val="000000"/>
                          </a:solidFill>
                          <a:effectLst/>
                          <a:latin typeface="Times New Roman" panose="02020603050405020304" pitchFamily="18" charset="0"/>
                        </a:rPr>
                        <a:t>по программам ДО</a:t>
                      </a:r>
                      <a:br>
                        <a:rPr lang="ru-RU" sz="1250" b="1" i="0" u="none" strike="noStrike" dirty="0">
                          <a:solidFill>
                            <a:srgbClr val="000000"/>
                          </a:solidFill>
                          <a:effectLst/>
                          <a:latin typeface="Times New Roman" panose="02020603050405020304" pitchFamily="18" charset="0"/>
                        </a:rPr>
                      </a:br>
                      <a:r>
                        <a:rPr lang="ru-RU" sz="1250" b="1" i="0" u="none" strike="noStrike" dirty="0" smtClean="0">
                          <a:solidFill>
                            <a:srgbClr val="000000"/>
                          </a:solidFill>
                          <a:effectLst/>
                          <a:latin typeface="Times New Roman" panose="02020603050405020304" pitchFamily="18" charset="0"/>
                        </a:rPr>
                        <a:t>20</a:t>
                      </a:r>
                      <a:r>
                        <a:rPr lang="ru-RU" sz="1250" b="1" i="0" u="none" strike="noStrike" dirty="0">
                          <a:solidFill>
                            <a:srgbClr val="000000"/>
                          </a:solidFill>
                          <a:effectLst/>
                          <a:latin typeface="Times New Roman" panose="02020603050405020304" pitchFamily="18" charset="0"/>
                        </a:rPr>
                        <a:t>%</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Количество программ, помеченных как </a:t>
                      </a:r>
                      <a:br>
                        <a:rPr lang="ru-RU" sz="1250" b="1" i="0" u="none" strike="noStrike" dirty="0">
                          <a:solidFill>
                            <a:srgbClr val="000000"/>
                          </a:solidFill>
                          <a:effectLst/>
                          <a:latin typeface="Times New Roman" panose="02020603050405020304" pitchFamily="18" charset="0"/>
                        </a:rPr>
                      </a:br>
                      <a:r>
                        <a:rPr lang="ru-RU" sz="1250" b="1" i="0" u="none" strike="noStrike" dirty="0">
                          <a:solidFill>
                            <a:srgbClr val="000000"/>
                          </a:solidFill>
                          <a:effectLst/>
                          <a:latin typeface="Times New Roman" panose="02020603050405020304" pitchFamily="18" charset="0"/>
                        </a:rPr>
                        <a:t>«Точка роста» </a:t>
                      </a:r>
                      <a:br>
                        <a:rPr lang="ru-RU" sz="1250" b="1" i="0" u="none" strike="noStrike" dirty="0">
                          <a:solidFill>
                            <a:srgbClr val="000000"/>
                          </a:solidFill>
                          <a:effectLst/>
                          <a:latin typeface="Times New Roman" panose="02020603050405020304" pitchFamily="18" charset="0"/>
                        </a:rPr>
                      </a:br>
                      <a:r>
                        <a:rPr lang="ru-RU" sz="1250" b="1" i="0" u="none" strike="noStrike" dirty="0">
                          <a:solidFill>
                            <a:srgbClr val="000000"/>
                          </a:solidFill>
                          <a:effectLst/>
                          <a:latin typeface="Times New Roman" panose="02020603050405020304" pitchFamily="18" charset="0"/>
                        </a:rPr>
                        <a:t>в АИС Навигатор, </a:t>
                      </a:r>
                      <a:br>
                        <a:rPr lang="ru-RU" sz="1250" b="1" i="0" u="none" strike="noStrike" dirty="0">
                          <a:solidFill>
                            <a:srgbClr val="000000"/>
                          </a:solidFill>
                          <a:effectLst/>
                          <a:latin typeface="Times New Roman" panose="02020603050405020304" pitchFamily="18" charset="0"/>
                        </a:rPr>
                      </a:br>
                      <a:r>
                        <a:rPr lang="ru-RU" sz="1250" b="1" i="0" u="none" strike="noStrike" dirty="0">
                          <a:solidFill>
                            <a:srgbClr val="000000"/>
                          </a:solidFill>
                          <a:effectLst/>
                          <a:latin typeface="Times New Roman" panose="02020603050405020304" pitchFamily="18" charset="0"/>
                        </a:rPr>
                        <a:t>27.10.22</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Количество детей, занимающихся по программам, помеченным как «Точка роста» </a:t>
                      </a:r>
                      <a:br>
                        <a:rPr lang="ru-RU" sz="1250" b="1" i="0" u="none" strike="noStrike" dirty="0">
                          <a:solidFill>
                            <a:srgbClr val="000000"/>
                          </a:solidFill>
                          <a:effectLst/>
                          <a:latin typeface="Times New Roman" panose="02020603050405020304" pitchFamily="18" charset="0"/>
                        </a:rPr>
                      </a:br>
                      <a:r>
                        <a:rPr lang="ru-RU" sz="1250" b="1" i="0" u="none" strike="noStrike" dirty="0">
                          <a:solidFill>
                            <a:srgbClr val="000000"/>
                          </a:solidFill>
                          <a:effectLst/>
                          <a:latin typeface="Times New Roman" panose="02020603050405020304" pitchFamily="18" charset="0"/>
                        </a:rPr>
                        <a:t>в АИС Навигатор, 27.10.22</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Количество детей, которых необходимо зачислить для выполнения охвата  </a:t>
                      </a:r>
                      <a:br>
                        <a:rPr lang="ru-RU" sz="1250" b="1" i="0" u="none" strike="noStrike" dirty="0">
                          <a:solidFill>
                            <a:srgbClr val="000000"/>
                          </a:solidFill>
                          <a:effectLst/>
                          <a:latin typeface="Times New Roman" panose="02020603050405020304" pitchFamily="18" charset="0"/>
                        </a:rPr>
                      </a:br>
                      <a:r>
                        <a:rPr lang="ru-RU" sz="1250" b="1" i="0" u="none" strike="noStrike" dirty="0" smtClean="0">
                          <a:solidFill>
                            <a:srgbClr val="000000"/>
                          </a:solidFill>
                          <a:effectLst/>
                          <a:latin typeface="Times New Roman" panose="02020603050405020304" pitchFamily="18" charset="0"/>
                        </a:rPr>
                        <a:t>20 </a:t>
                      </a:r>
                      <a:r>
                        <a:rPr lang="ru-RU" sz="1250" b="1" i="0" u="none" strike="noStrike" dirty="0">
                          <a:solidFill>
                            <a:srgbClr val="000000"/>
                          </a:solidFill>
                          <a:effectLst/>
                          <a:latin typeface="Times New Roman" panose="02020603050405020304" pitchFamily="18" charset="0"/>
                        </a:rPr>
                        <a:t>%</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Прирост с 03.10.22</a:t>
                      </a:r>
                    </a:p>
                  </a:txBody>
                  <a:tcPr marL="5340" marR="5340" marT="534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r>
              <a:tr h="192233">
                <a:tc>
                  <a:txBody>
                    <a:bodyPr/>
                    <a:lstStyle/>
                    <a:p>
                      <a:pPr algn="ctr" fontAlgn="ctr"/>
                      <a:r>
                        <a:rPr lang="ru-RU" sz="1250" b="0" i="0" u="none" strike="noStrike">
                          <a:solidFill>
                            <a:srgbClr val="000000"/>
                          </a:solidFill>
                          <a:effectLst/>
                          <a:latin typeface="Times New Roman" panose="02020603050405020304" pitchFamily="18" charset="0"/>
                        </a:rPr>
                        <a:t>26</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Братский р-он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МКОУ Боровская СОШ</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13</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3</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3</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13</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5340" marR="5340" marT="53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92233">
                <a:tc>
                  <a:txBody>
                    <a:bodyPr/>
                    <a:lstStyle/>
                    <a:p>
                      <a:pPr algn="ctr" fontAlgn="ctr"/>
                      <a:r>
                        <a:rPr lang="ru-RU" sz="1250" b="0" i="0" u="none" strike="noStrike">
                          <a:solidFill>
                            <a:srgbClr val="000000"/>
                          </a:solidFill>
                          <a:effectLst/>
                          <a:latin typeface="Times New Roman" panose="02020603050405020304" pitchFamily="18" charset="0"/>
                        </a:rPr>
                        <a:t>27</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Братский р-он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МКОУ Турманская СОШ</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189</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38</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7</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130</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14</a:t>
                      </a:r>
                    </a:p>
                  </a:txBody>
                  <a:tcPr marL="5340" marR="5340" marT="53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92233">
                <a:tc>
                  <a:txBody>
                    <a:bodyPr/>
                    <a:lstStyle/>
                    <a:p>
                      <a:pPr algn="ctr" fontAlgn="ctr"/>
                      <a:r>
                        <a:rPr lang="ru-RU" sz="1250" b="0" i="0" u="none" strike="noStrike">
                          <a:solidFill>
                            <a:srgbClr val="000000"/>
                          </a:solidFill>
                          <a:effectLst/>
                          <a:latin typeface="Times New Roman" panose="02020603050405020304" pitchFamily="18" charset="0"/>
                        </a:rPr>
                        <a:t>28</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Братский р-он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МКОУ Тэминская СОШ</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74</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15</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4</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61</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15</a:t>
                      </a:r>
                    </a:p>
                  </a:txBody>
                  <a:tcPr marL="5340" marR="5340" marT="53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92233">
                <a:tc>
                  <a:txBody>
                    <a:bodyPr/>
                    <a:lstStyle/>
                    <a:p>
                      <a:pPr algn="ctr" fontAlgn="ctr"/>
                      <a:r>
                        <a:rPr lang="ru-RU" sz="1250" b="0" i="0" u="none" strike="noStrike">
                          <a:solidFill>
                            <a:srgbClr val="000000"/>
                          </a:solidFill>
                          <a:effectLst/>
                          <a:latin typeface="Times New Roman" panose="02020603050405020304" pitchFamily="18" charset="0"/>
                        </a:rPr>
                        <a:t>29</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г. Бодайбо и район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dirty="0">
                          <a:solidFill>
                            <a:srgbClr val="000000"/>
                          </a:solidFill>
                          <a:effectLst/>
                          <a:latin typeface="Times New Roman" panose="02020603050405020304" pitchFamily="18" charset="0"/>
                        </a:rPr>
                        <a:t>МКОУ СОШ № 3 г. Бодайбо</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334</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67</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10</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253</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5340" marR="5340" marT="53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92233">
                <a:tc>
                  <a:txBody>
                    <a:bodyPr/>
                    <a:lstStyle/>
                    <a:p>
                      <a:pPr algn="ctr" fontAlgn="ctr"/>
                      <a:r>
                        <a:rPr lang="ru-RU" sz="1250" b="0" i="0" u="none" strike="noStrike">
                          <a:solidFill>
                            <a:srgbClr val="000000"/>
                          </a:solidFill>
                          <a:effectLst/>
                          <a:latin typeface="Times New Roman" panose="02020603050405020304" pitchFamily="18" charset="0"/>
                        </a:rPr>
                        <a:t>30</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г. Бодайбо и район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dirty="0">
                          <a:solidFill>
                            <a:srgbClr val="000000"/>
                          </a:solidFill>
                          <a:effectLst/>
                          <a:latin typeface="Times New Roman" panose="02020603050405020304" pitchFamily="18" charset="0"/>
                        </a:rPr>
                        <a:t>МКОУ </a:t>
                      </a:r>
                      <a:r>
                        <a:rPr lang="ru-RU" sz="1250" b="0" i="0" u="none" strike="noStrike" dirty="0" err="1">
                          <a:solidFill>
                            <a:srgbClr val="000000"/>
                          </a:solidFill>
                          <a:effectLst/>
                          <a:latin typeface="Times New Roman" panose="02020603050405020304" pitchFamily="18" charset="0"/>
                        </a:rPr>
                        <a:t>Мамаканская</a:t>
                      </a:r>
                      <a:r>
                        <a:rPr lang="ru-RU" sz="1250" b="0" i="0" u="none" strike="noStrike" dirty="0">
                          <a:solidFill>
                            <a:srgbClr val="000000"/>
                          </a:solidFill>
                          <a:effectLst/>
                          <a:latin typeface="Times New Roman" panose="02020603050405020304" pitchFamily="18" charset="0"/>
                        </a:rPr>
                        <a:t> СОШ</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204</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41</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8</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249</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5340" marR="5340" marT="53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92233">
                <a:tc>
                  <a:txBody>
                    <a:bodyPr/>
                    <a:lstStyle/>
                    <a:p>
                      <a:pPr algn="ctr" fontAlgn="ctr"/>
                      <a:r>
                        <a:rPr lang="ru-RU" sz="1250" b="0" i="0" u="none" strike="noStrike">
                          <a:solidFill>
                            <a:srgbClr val="000000"/>
                          </a:solidFill>
                          <a:effectLst/>
                          <a:latin typeface="Times New Roman" panose="02020603050405020304" pitchFamily="18" charset="0"/>
                        </a:rPr>
                        <a:t>31</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г. Бодайбо и район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dirty="0">
                          <a:solidFill>
                            <a:srgbClr val="000000"/>
                          </a:solidFill>
                          <a:effectLst/>
                          <a:latin typeface="Times New Roman" panose="02020603050405020304" pitchFamily="18" charset="0"/>
                        </a:rPr>
                        <a:t>МКОУ Артёмовская СОШ</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101</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20</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8</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105</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5340" marR="5340" marT="53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92233">
                <a:tc>
                  <a:txBody>
                    <a:bodyPr/>
                    <a:lstStyle/>
                    <a:p>
                      <a:pPr algn="ctr" fontAlgn="ctr"/>
                      <a:r>
                        <a:rPr lang="ru-RU" sz="1250" b="0" i="0" u="none" strike="noStrike">
                          <a:solidFill>
                            <a:srgbClr val="000000"/>
                          </a:solidFill>
                          <a:effectLst/>
                          <a:latin typeface="Times New Roman" panose="02020603050405020304" pitchFamily="18" charset="0"/>
                        </a:rPr>
                        <a:t>32</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г. Зима</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МБОУ СОШ № 1</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539</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108</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4</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19</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89</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-21</a:t>
                      </a:r>
                    </a:p>
                  </a:txBody>
                  <a:tcPr marL="5340" marR="5340" marT="53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92233">
                <a:tc>
                  <a:txBody>
                    <a:bodyPr/>
                    <a:lstStyle/>
                    <a:p>
                      <a:pPr algn="ctr" fontAlgn="ctr"/>
                      <a:r>
                        <a:rPr lang="ru-RU" sz="1250" b="0" i="0" u="none" strike="noStrike">
                          <a:solidFill>
                            <a:srgbClr val="000000"/>
                          </a:solidFill>
                          <a:effectLst/>
                          <a:latin typeface="Times New Roman" panose="02020603050405020304" pitchFamily="18" charset="0"/>
                        </a:rPr>
                        <a:t>33</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г. Зима</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МБОУ СОШ № 8</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558</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112</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5</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65</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47</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22</a:t>
                      </a:r>
                    </a:p>
                  </a:txBody>
                  <a:tcPr marL="5340" marR="5340" marT="53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92233">
                <a:tc>
                  <a:txBody>
                    <a:bodyPr/>
                    <a:lstStyle/>
                    <a:p>
                      <a:pPr algn="ctr" fontAlgn="ctr"/>
                      <a:r>
                        <a:rPr lang="ru-RU" sz="1250" b="0" i="0" u="none" strike="noStrike">
                          <a:solidFill>
                            <a:srgbClr val="000000"/>
                          </a:solidFill>
                          <a:effectLst/>
                          <a:latin typeface="Times New Roman" panose="02020603050405020304" pitchFamily="18" charset="0"/>
                        </a:rPr>
                        <a:t>34</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г. Зима</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МБОУ СОШ № 9</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585</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117</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6</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149</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-12</a:t>
                      </a:r>
                    </a:p>
                  </a:txBody>
                  <a:tcPr marL="5340" marR="5340" marT="53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92233">
                <a:tc>
                  <a:txBody>
                    <a:bodyPr/>
                    <a:lstStyle/>
                    <a:p>
                      <a:pPr algn="ctr" fontAlgn="ctr"/>
                      <a:r>
                        <a:rPr lang="ru-RU" sz="1250" b="0" i="0" u="none" strike="noStrike">
                          <a:solidFill>
                            <a:srgbClr val="000000"/>
                          </a:solidFill>
                          <a:effectLst/>
                          <a:latin typeface="Times New Roman" panose="02020603050405020304" pitchFamily="18" charset="0"/>
                        </a:rPr>
                        <a:t>35</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г. Саянск</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МОУ СОШ № 4</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942</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188</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276</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113</a:t>
                      </a:r>
                    </a:p>
                  </a:txBody>
                  <a:tcPr marL="5340" marR="5340" marT="53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92233">
                <a:tc>
                  <a:txBody>
                    <a:bodyPr/>
                    <a:lstStyle/>
                    <a:p>
                      <a:pPr algn="ctr" fontAlgn="ctr"/>
                      <a:r>
                        <a:rPr lang="ru-RU" sz="1250" b="0" i="0" u="none" strike="noStrike">
                          <a:solidFill>
                            <a:srgbClr val="000000"/>
                          </a:solidFill>
                          <a:effectLst/>
                          <a:latin typeface="Times New Roman" panose="02020603050405020304" pitchFamily="18" charset="0"/>
                        </a:rPr>
                        <a:t>36</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г. Свирск</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МОУ СОШ № 2</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511</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102</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15</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87</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5340" marR="5340" marT="53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92233">
                <a:tc>
                  <a:txBody>
                    <a:bodyPr/>
                    <a:lstStyle/>
                    <a:p>
                      <a:pPr algn="ctr" fontAlgn="ctr"/>
                      <a:r>
                        <a:rPr lang="ru-RU" sz="1250" b="0" i="0" u="none" strike="noStrike">
                          <a:solidFill>
                            <a:srgbClr val="000000"/>
                          </a:solidFill>
                          <a:effectLst/>
                          <a:latin typeface="Times New Roman" panose="02020603050405020304" pitchFamily="18" charset="0"/>
                        </a:rPr>
                        <a:t>37</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г. Свирск</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МОУ СОШ № 1</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553</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111</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20</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91</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9</a:t>
                      </a:r>
                    </a:p>
                  </a:txBody>
                  <a:tcPr marL="5340" marR="5340" marT="53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92233">
                <a:tc>
                  <a:txBody>
                    <a:bodyPr/>
                    <a:lstStyle/>
                    <a:p>
                      <a:pPr algn="ctr" fontAlgn="ctr"/>
                      <a:r>
                        <a:rPr lang="ru-RU" sz="1250" b="0" i="0" u="none" strike="noStrike">
                          <a:solidFill>
                            <a:srgbClr val="000000"/>
                          </a:solidFill>
                          <a:effectLst/>
                          <a:latin typeface="Times New Roman" panose="02020603050405020304" pitchFamily="18" charset="0"/>
                        </a:rPr>
                        <a:t>38</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Жигаловский р-он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МКОУ Жигаловская СОШ № 1</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688</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138</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31</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271</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233</a:t>
                      </a:r>
                    </a:p>
                  </a:txBody>
                  <a:tcPr marL="5340" marR="5340" marT="53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92233">
                <a:tc>
                  <a:txBody>
                    <a:bodyPr/>
                    <a:lstStyle/>
                    <a:p>
                      <a:pPr algn="ctr" fontAlgn="ctr"/>
                      <a:r>
                        <a:rPr lang="ru-RU" sz="1250" b="0" i="0" u="none" strike="noStrike">
                          <a:solidFill>
                            <a:srgbClr val="000000"/>
                          </a:solidFill>
                          <a:effectLst/>
                          <a:latin typeface="Times New Roman" panose="02020603050405020304" pitchFamily="18" charset="0"/>
                        </a:rPr>
                        <a:t>39</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Жигаловский р-он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МКОУ Тутурская СОШ</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103</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21</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14</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169</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168</a:t>
                      </a:r>
                    </a:p>
                  </a:txBody>
                  <a:tcPr marL="5340" marR="5340" marT="53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92233">
                <a:tc>
                  <a:txBody>
                    <a:bodyPr/>
                    <a:lstStyle/>
                    <a:p>
                      <a:pPr algn="ctr" fontAlgn="ctr"/>
                      <a:r>
                        <a:rPr lang="ru-RU" sz="1250" b="0" i="0" u="none" strike="noStrike">
                          <a:solidFill>
                            <a:srgbClr val="000000"/>
                          </a:solidFill>
                          <a:effectLst/>
                          <a:latin typeface="Times New Roman" panose="02020603050405020304" pitchFamily="18" charset="0"/>
                        </a:rPr>
                        <a:t>40</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Жигаловский р-он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МКОУ СОШ № 2 п. Жигалово</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206</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41</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14</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92</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63</a:t>
                      </a:r>
                    </a:p>
                  </a:txBody>
                  <a:tcPr marL="5340" marR="5340" marT="53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92233">
                <a:tc>
                  <a:txBody>
                    <a:bodyPr/>
                    <a:lstStyle/>
                    <a:p>
                      <a:pPr algn="ctr" fontAlgn="ctr"/>
                      <a:r>
                        <a:rPr lang="ru-RU" sz="1250" b="0" i="0" u="none" strike="noStrike">
                          <a:solidFill>
                            <a:srgbClr val="000000"/>
                          </a:solidFill>
                          <a:effectLst/>
                          <a:latin typeface="Times New Roman" panose="02020603050405020304" pitchFamily="18" charset="0"/>
                        </a:rPr>
                        <a:t>41</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Жигаловский р-он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МКОУ Усть-Илгинская ООШ</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7</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3</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12</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5</a:t>
                      </a:r>
                    </a:p>
                  </a:txBody>
                  <a:tcPr marL="5340" marR="5340" marT="53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92233">
                <a:tc>
                  <a:txBody>
                    <a:bodyPr/>
                    <a:lstStyle/>
                    <a:p>
                      <a:pPr algn="ctr" fontAlgn="ctr"/>
                      <a:r>
                        <a:rPr lang="ru-RU" sz="1250" b="0" i="0" u="none" strike="noStrike">
                          <a:solidFill>
                            <a:srgbClr val="000000"/>
                          </a:solidFill>
                          <a:effectLst/>
                          <a:latin typeface="Times New Roman" panose="02020603050405020304" pitchFamily="18" charset="0"/>
                        </a:rPr>
                        <a:t>42</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Заларинский р-он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МБОУ Заларинская СОШ № 1</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946</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189</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7</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111</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78</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4</a:t>
                      </a:r>
                    </a:p>
                  </a:txBody>
                  <a:tcPr marL="5340" marR="5340" marT="53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92233">
                <a:tc>
                  <a:txBody>
                    <a:bodyPr/>
                    <a:lstStyle/>
                    <a:p>
                      <a:pPr algn="ctr" fontAlgn="ctr"/>
                      <a:r>
                        <a:rPr lang="ru-RU" sz="1250" b="0" i="0" u="none" strike="noStrike">
                          <a:solidFill>
                            <a:srgbClr val="000000"/>
                          </a:solidFill>
                          <a:effectLst/>
                          <a:latin typeface="Times New Roman" panose="02020603050405020304" pitchFamily="18" charset="0"/>
                        </a:rPr>
                        <a:t>43</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Заларинский р-он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МБОУ Ханжиновская СОШ</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139</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28</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0</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0</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28</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5340" marR="5340" marT="53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92233">
                <a:tc>
                  <a:txBody>
                    <a:bodyPr/>
                    <a:lstStyle/>
                    <a:p>
                      <a:pPr algn="ctr" fontAlgn="ctr"/>
                      <a:r>
                        <a:rPr lang="ru-RU" sz="1250" b="0" i="0" u="none" strike="noStrike">
                          <a:solidFill>
                            <a:srgbClr val="000000"/>
                          </a:solidFill>
                          <a:effectLst/>
                          <a:latin typeface="Times New Roman" panose="02020603050405020304" pitchFamily="18" charset="0"/>
                        </a:rPr>
                        <a:t>44</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Заларинский р-он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МБОУ Солерудниковская гимназия</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411</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82</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3</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74</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8</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-1</a:t>
                      </a:r>
                    </a:p>
                  </a:txBody>
                  <a:tcPr marL="5340" marR="5340" marT="53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92233">
                <a:tc>
                  <a:txBody>
                    <a:bodyPr/>
                    <a:lstStyle/>
                    <a:p>
                      <a:pPr algn="ctr" fontAlgn="ctr"/>
                      <a:r>
                        <a:rPr lang="ru-RU" sz="1250" b="0" i="0" u="none" strike="noStrike">
                          <a:solidFill>
                            <a:srgbClr val="000000"/>
                          </a:solidFill>
                          <a:effectLst/>
                          <a:latin typeface="Times New Roman" panose="02020603050405020304" pitchFamily="18" charset="0"/>
                        </a:rPr>
                        <a:t>45</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Заларинский р-он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МБОУ Холмогойская СОШ</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122</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24</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7</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33</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5340" marR="5340" marT="53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92233">
                <a:tc>
                  <a:txBody>
                    <a:bodyPr/>
                    <a:lstStyle/>
                    <a:p>
                      <a:pPr algn="ctr" fontAlgn="ctr"/>
                      <a:r>
                        <a:rPr lang="ru-RU" sz="1250" b="0" i="0" u="none" strike="noStrike">
                          <a:solidFill>
                            <a:srgbClr val="000000"/>
                          </a:solidFill>
                          <a:effectLst/>
                          <a:latin typeface="Times New Roman" panose="02020603050405020304" pitchFamily="18" charset="0"/>
                        </a:rPr>
                        <a:t>46</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Заларинский р-он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МБОУ Сортовская ООШ</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48</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10</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28</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выполнен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5340" marR="5340" marT="53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92233">
                <a:tc>
                  <a:txBody>
                    <a:bodyPr/>
                    <a:lstStyle/>
                    <a:p>
                      <a:pPr algn="ctr" fontAlgn="ctr"/>
                      <a:r>
                        <a:rPr lang="ru-RU" sz="1250" b="0" i="0" u="none" strike="noStrike">
                          <a:solidFill>
                            <a:srgbClr val="000000"/>
                          </a:solidFill>
                          <a:effectLst/>
                          <a:latin typeface="Times New Roman" panose="02020603050405020304" pitchFamily="18" charset="0"/>
                        </a:rPr>
                        <a:t>47</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Зиминский р-он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МОУ Батаминская СОШ</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192</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38</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0</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0</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38</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5340" marR="5340" marT="53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92233">
                <a:tc>
                  <a:txBody>
                    <a:bodyPr/>
                    <a:lstStyle/>
                    <a:p>
                      <a:pPr algn="ctr" fontAlgn="ctr"/>
                      <a:r>
                        <a:rPr lang="ru-RU" sz="1250" b="0" i="0" u="none" strike="noStrike">
                          <a:solidFill>
                            <a:srgbClr val="000000"/>
                          </a:solidFill>
                          <a:effectLst/>
                          <a:latin typeface="Times New Roman" panose="02020603050405020304" pitchFamily="18" charset="0"/>
                        </a:rPr>
                        <a:t>48</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Зиминский р-он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МОУ Покровская СОШ</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87</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17</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12</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5</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5340" marR="5340" marT="53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92233">
                <a:tc>
                  <a:txBody>
                    <a:bodyPr/>
                    <a:lstStyle/>
                    <a:p>
                      <a:pPr algn="ctr" fontAlgn="ctr"/>
                      <a:r>
                        <a:rPr lang="ru-RU" sz="1250" b="0" i="0" u="none" strike="noStrike">
                          <a:solidFill>
                            <a:srgbClr val="000000"/>
                          </a:solidFill>
                          <a:effectLst/>
                          <a:latin typeface="Times New Roman" panose="02020603050405020304" pitchFamily="18" charset="0"/>
                        </a:rPr>
                        <a:t>49</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Зиминский р-он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МОУ Масляногорская СОШ</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77</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15</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16</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выполнен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16</a:t>
                      </a:r>
                    </a:p>
                  </a:txBody>
                  <a:tcPr marL="5340" marR="5340" marT="53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213746">
                <a:tc>
                  <a:txBody>
                    <a:bodyPr/>
                    <a:lstStyle/>
                    <a:p>
                      <a:pPr algn="ctr" fontAlgn="ctr"/>
                      <a:r>
                        <a:rPr lang="ru-RU" sz="1250" b="0" i="0" u="none" strike="noStrike">
                          <a:solidFill>
                            <a:srgbClr val="000000"/>
                          </a:solidFill>
                          <a:effectLst/>
                          <a:latin typeface="Times New Roman" panose="02020603050405020304" pitchFamily="18" charset="0"/>
                        </a:rPr>
                        <a:t>50</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Зиминский р-он</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МОУ Самарская СОШ</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143</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29</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3</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12</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17</a:t>
                      </a:r>
                    </a:p>
                  </a:txBody>
                  <a:tcPr marL="5340" marR="5340" marT="5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dirty="0">
                          <a:solidFill>
                            <a:srgbClr val="000000"/>
                          </a:solidFill>
                          <a:effectLst/>
                          <a:latin typeface="Times New Roman" panose="02020603050405020304" pitchFamily="18" charset="0"/>
                        </a:rPr>
                        <a:t>11</a:t>
                      </a:r>
                    </a:p>
                  </a:txBody>
                  <a:tcPr marL="5340" marR="5340" marT="53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bl>
          </a:graphicData>
        </a:graphic>
      </p:graphicFrame>
    </p:spTree>
    <p:extLst>
      <p:ext uri="{BB962C8B-B14F-4D97-AF65-F5344CB8AC3E}">
        <p14:creationId xmlns:p14="http://schemas.microsoft.com/office/powerpoint/2010/main" val="38054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327" y="-25102"/>
            <a:ext cx="12025336" cy="573782"/>
          </a:xfrm>
        </p:spPr>
        <p:txBody>
          <a:bodyPr>
            <a:noAutofit/>
          </a:bodyPr>
          <a:lstStyle/>
          <a:p>
            <a:r>
              <a:rPr lang="ru-RU" sz="1800" b="1" dirty="0">
                <a:solidFill>
                  <a:schemeClr val="tx2"/>
                </a:solidFill>
                <a:latin typeface="Times New Roman" panose="02020603050405020304" pitchFamily="18" charset="0"/>
                <a:cs typeface="Times New Roman" panose="02020603050405020304" pitchFamily="18" charset="0"/>
              </a:rPr>
              <a:t>Результаты регионального мониторинга </a:t>
            </a:r>
            <a:r>
              <a:rPr lang="ru-RU" sz="1800" b="1" dirty="0" smtClean="0">
                <a:solidFill>
                  <a:schemeClr val="tx2"/>
                </a:solidFill>
                <a:latin typeface="Times New Roman" panose="02020603050405020304" pitchFamily="18" charset="0"/>
                <a:cs typeface="Times New Roman" panose="02020603050405020304" pitchFamily="18" charset="0"/>
              </a:rPr>
              <a:t>Центров </a:t>
            </a:r>
            <a:r>
              <a:rPr lang="ru-RU" sz="1800" b="1" dirty="0">
                <a:solidFill>
                  <a:schemeClr val="tx2"/>
                </a:solidFill>
                <a:latin typeface="Times New Roman" panose="02020603050405020304" pitchFamily="18" charset="0"/>
                <a:cs typeface="Times New Roman" panose="02020603050405020304" pitchFamily="18" charset="0"/>
              </a:rPr>
              <a:t>образования «Точка роста» в 2022 </a:t>
            </a:r>
            <a:r>
              <a:rPr lang="ru-RU" sz="1800" b="1" dirty="0" smtClean="0">
                <a:solidFill>
                  <a:schemeClr val="tx2"/>
                </a:solidFill>
                <a:latin typeface="Times New Roman" panose="02020603050405020304" pitchFamily="18" charset="0"/>
                <a:cs typeface="Times New Roman" panose="02020603050405020304" pitchFamily="18" charset="0"/>
              </a:rPr>
              <a:t>году.</a:t>
            </a:r>
            <a:br>
              <a:rPr lang="ru-RU" sz="1800" b="1" dirty="0" smtClean="0">
                <a:solidFill>
                  <a:schemeClr val="tx2"/>
                </a:solidFill>
                <a:latin typeface="Times New Roman" panose="02020603050405020304" pitchFamily="18" charset="0"/>
                <a:cs typeface="Times New Roman" panose="02020603050405020304" pitchFamily="18" charset="0"/>
              </a:rPr>
            </a:br>
            <a:r>
              <a:rPr lang="ru-RU" sz="1800" b="1" dirty="0" smtClean="0">
                <a:solidFill>
                  <a:schemeClr val="tx2"/>
                </a:solidFill>
                <a:latin typeface="Times New Roman" panose="02020603050405020304" pitchFamily="18" charset="0"/>
                <a:cs typeface="Times New Roman" panose="02020603050405020304" pitchFamily="18" charset="0"/>
              </a:rPr>
              <a:t> </a:t>
            </a:r>
            <a:r>
              <a:rPr lang="ru-RU" sz="1800" b="1" dirty="0">
                <a:solidFill>
                  <a:schemeClr val="tx2"/>
                </a:solidFill>
                <a:latin typeface="Times New Roman" panose="02020603050405020304" pitchFamily="18" charset="0"/>
                <a:cs typeface="Times New Roman" panose="02020603050405020304" pitchFamily="18" charset="0"/>
              </a:rPr>
              <a:t>Распоряжение МО </a:t>
            </a:r>
            <a:r>
              <a:rPr lang="ru-RU" sz="1800" b="1" dirty="0" smtClean="0">
                <a:solidFill>
                  <a:schemeClr val="tx2"/>
                </a:solidFill>
                <a:latin typeface="Times New Roman" panose="02020603050405020304" pitchFamily="18" charset="0"/>
                <a:cs typeface="Times New Roman" panose="02020603050405020304" pitchFamily="18" charset="0"/>
              </a:rPr>
              <a:t>ИО</a:t>
            </a:r>
            <a:r>
              <a:rPr lang="en-US" sz="1800" b="1" dirty="0" smtClean="0">
                <a:solidFill>
                  <a:schemeClr val="tx2"/>
                </a:solidFill>
                <a:latin typeface="Times New Roman" panose="02020603050405020304" pitchFamily="18" charset="0"/>
                <a:cs typeface="Times New Roman" panose="02020603050405020304" pitchFamily="18" charset="0"/>
              </a:rPr>
              <a:t> </a:t>
            </a:r>
            <a:r>
              <a:rPr lang="ru-RU" sz="1800" b="1" dirty="0" smtClean="0">
                <a:solidFill>
                  <a:schemeClr val="tx2"/>
                </a:solidFill>
                <a:latin typeface="Times New Roman" panose="02020603050405020304" pitchFamily="18" charset="0"/>
                <a:cs typeface="Times New Roman" panose="02020603050405020304" pitchFamily="18" charset="0"/>
              </a:rPr>
              <a:t>от 01.02.2021 </a:t>
            </a:r>
            <a:r>
              <a:rPr lang="ru-RU" sz="1800" b="1" dirty="0">
                <a:solidFill>
                  <a:schemeClr val="tx2"/>
                </a:solidFill>
                <a:latin typeface="Times New Roman" panose="02020603050405020304" pitchFamily="18" charset="0"/>
                <a:cs typeface="Times New Roman" panose="02020603050405020304" pitchFamily="18" charset="0"/>
              </a:rPr>
              <a:t>года </a:t>
            </a:r>
            <a:r>
              <a:rPr lang="ru-RU" sz="1800" b="1" dirty="0" smtClean="0">
                <a:solidFill>
                  <a:schemeClr val="tx2"/>
                </a:solidFill>
                <a:latin typeface="Times New Roman" panose="02020603050405020304" pitchFamily="18" charset="0"/>
                <a:cs typeface="Times New Roman" panose="02020603050405020304" pitchFamily="18" charset="0"/>
              </a:rPr>
              <a:t>№ </a:t>
            </a:r>
            <a:r>
              <a:rPr lang="ru-RU" sz="1800" b="1" dirty="0">
                <a:solidFill>
                  <a:schemeClr val="tx2"/>
                </a:solidFill>
                <a:latin typeface="Times New Roman" panose="02020603050405020304" pitchFamily="18" charset="0"/>
                <a:cs typeface="Times New Roman" panose="02020603050405020304" pitchFamily="18" charset="0"/>
              </a:rPr>
              <a:t>44-мр</a:t>
            </a:r>
          </a:p>
        </p:txBody>
      </p:sp>
      <p:graphicFrame>
        <p:nvGraphicFramePr>
          <p:cNvPr id="4" name="Таблица 3"/>
          <p:cNvGraphicFramePr>
            <a:graphicFrameLocks noGrp="1"/>
          </p:cNvGraphicFramePr>
          <p:nvPr>
            <p:extLst>
              <p:ext uri="{D42A27DB-BD31-4B8C-83A1-F6EECF244321}">
                <p14:modId xmlns:p14="http://schemas.microsoft.com/office/powerpoint/2010/main" val="570943735"/>
              </p:ext>
            </p:extLst>
          </p:nvPr>
        </p:nvGraphicFramePr>
        <p:xfrm>
          <a:off x="119336" y="548680"/>
          <a:ext cx="11953326" cy="6213418"/>
        </p:xfrm>
        <a:graphic>
          <a:graphicData uri="http://schemas.openxmlformats.org/drawingml/2006/table">
            <a:tbl>
              <a:tblPr/>
              <a:tblGrid>
                <a:gridCol w="362222"/>
                <a:gridCol w="1811110"/>
                <a:gridCol w="2584675"/>
                <a:gridCol w="956266"/>
                <a:gridCol w="1189503"/>
                <a:gridCol w="1446060"/>
                <a:gridCol w="1481046"/>
                <a:gridCol w="1434399"/>
                <a:gridCol w="688045"/>
              </a:tblGrid>
              <a:tr h="939253">
                <a:tc>
                  <a:txBody>
                    <a:bodyPr/>
                    <a:lstStyle/>
                    <a:p>
                      <a:pPr algn="ctr" fontAlgn="ctr"/>
                      <a:r>
                        <a:rPr lang="ru-RU" sz="1200" b="1" i="0" u="none" strike="noStrike" dirty="0">
                          <a:solidFill>
                            <a:srgbClr val="000000"/>
                          </a:solidFill>
                          <a:effectLst/>
                          <a:latin typeface="Times New Roman" panose="02020603050405020304" pitchFamily="18" charset="0"/>
                        </a:rPr>
                        <a:t>№</a:t>
                      </a:r>
                      <a:br>
                        <a:rPr lang="ru-RU" sz="1200" b="1" i="0" u="none" strike="noStrike" dirty="0">
                          <a:solidFill>
                            <a:srgbClr val="000000"/>
                          </a:solidFill>
                          <a:effectLst/>
                          <a:latin typeface="Times New Roman" panose="02020603050405020304" pitchFamily="18" charset="0"/>
                        </a:rPr>
                      </a:br>
                      <a:r>
                        <a:rPr lang="ru-RU" sz="1200" b="1" i="0" u="none" strike="noStrike" dirty="0">
                          <a:solidFill>
                            <a:srgbClr val="000000"/>
                          </a:solidFill>
                          <a:effectLst/>
                          <a:latin typeface="Times New Roman" panose="02020603050405020304" pitchFamily="18" charset="0"/>
                        </a:rPr>
                        <a:t>п/п</a:t>
                      </a:r>
                    </a:p>
                  </a:txBody>
                  <a:tcPr marL="5161" marR="5161" marT="5161"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00" b="1" i="0" u="none" strike="noStrike" dirty="0">
                          <a:solidFill>
                            <a:srgbClr val="000000"/>
                          </a:solidFill>
                          <a:effectLst/>
                          <a:latin typeface="Times New Roman" panose="02020603050405020304" pitchFamily="18" charset="0"/>
                        </a:rPr>
                        <a:t>Название муниципального района</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00" b="1" i="0" u="none" strike="noStrike" dirty="0">
                          <a:solidFill>
                            <a:srgbClr val="000000"/>
                          </a:solidFill>
                          <a:effectLst/>
                          <a:latin typeface="Times New Roman" panose="02020603050405020304" pitchFamily="18" charset="0"/>
                        </a:rPr>
                        <a:t>Образовательная организация</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00" b="1" i="0" u="none" strike="noStrike">
                          <a:solidFill>
                            <a:srgbClr val="000000"/>
                          </a:solidFill>
                          <a:effectLst/>
                          <a:latin typeface="Times New Roman" panose="02020603050405020304" pitchFamily="18" charset="0"/>
                        </a:rPr>
                        <a:t>Кол-во детей, обучающихся в школе</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00" b="1" i="0" u="none" strike="noStrike" dirty="0">
                          <a:solidFill>
                            <a:srgbClr val="000000"/>
                          </a:solidFill>
                          <a:effectLst/>
                          <a:latin typeface="Times New Roman" panose="02020603050405020304" pitchFamily="18" charset="0"/>
                        </a:rPr>
                        <a:t>Должны обучаться </a:t>
                      </a:r>
                      <a:br>
                        <a:rPr lang="ru-RU" sz="1200" b="1" i="0" u="none" strike="noStrike" dirty="0">
                          <a:solidFill>
                            <a:srgbClr val="000000"/>
                          </a:solidFill>
                          <a:effectLst/>
                          <a:latin typeface="Times New Roman" panose="02020603050405020304" pitchFamily="18" charset="0"/>
                        </a:rPr>
                      </a:br>
                      <a:r>
                        <a:rPr lang="ru-RU" sz="1200" b="1" i="0" u="none" strike="noStrike" dirty="0">
                          <a:solidFill>
                            <a:srgbClr val="000000"/>
                          </a:solidFill>
                          <a:effectLst/>
                          <a:latin typeface="Times New Roman" panose="02020603050405020304" pitchFamily="18" charset="0"/>
                        </a:rPr>
                        <a:t>по программам ДО</a:t>
                      </a:r>
                      <a:br>
                        <a:rPr lang="ru-RU" sz="1200" b="1" i="0" u="none" strike="noStrike" dirty="0">
                          <a:solidFill>
                            <a:srgbClr val="000000"/>
                          </a:solidFill>
                          <a:effectLst/>
                          <a:latin typeface="Times New Roman" panose="02020603050405020304" pitchFamily="18" charset="0"/>
                        </a:rPr>
                      </a:br>
                      <a:r>
                        <a:rPr lang="ru-RU" sz="1200" b="1" i="0" u="none" strike="noStrike" dirty="0" smtClean="0">
                          <a:solidFill>
                            <a:srgbClr val="000000"/>
                          </a:solidFill>
                          <a:effectLst/>
                          <a:latin typeface="Times New Roman" panose="02020603050405020304" pitchFamily="18" charset="0"/>
                        </a:rPr>
                        <a:t>20</a:t>
                      </a:r>
                      <a:r>
                        <a:rPr lang="ru-RU" sz="1200" b="1" i="0" u="none" strike="noStrike" dirty="0">
                          <a:solidFill>
                            <a:srgbClr val="000000"/>
                          </a:solidFill>
                          <a:effectLst/>
                          <a:latin typeface="Times New Roman" panose="02020603050405020304" pitchFamily="18" charset="0"/>
                        </a:rPr>
                        <a:t>%</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00" b="1" i="0" u="none" strike="noStrike" dirty="0">
                          <a:solidFill>
                            <a:srgbClr val="000000"/>
                          </a:solidFill>
                          <a:effectLst/>
                          <a:latin typeface="Times New Roman" panose="02020603050405020304" pitchFamily="18" charset="0"/>
                        </a:rPr>
                        <a:t>Количество программ, помеченных как </a:t>
                      </a:r>
                      <a:br>
                        <a:rPr lang="ru-RU" sz="1200" b="1" i="0" u="none" strike="noStrike" dirty="0">
                          <a:solidFill>
                            <a:srgbClr val="000000"/>
                          </a:solidFill>
                          <a:effectLst/>
                          <a:latin typeface="Times New Roman" panose="02020603050405020304" pitchFamily="18" charset="0"/>
                        </a:rPr>
                      </a:br>
                      <a:r>
                        <a:rPr lang="ru-RU" sz="1200" b="1" i="0" u="none" strike="noStrike" dirty="0">
                          <a:solidFill>
                            <a:srgbClr val="000000"/>
                          </a:solidFill>
                          <a:effectLst/>
                          <a:latin typeface="Times New Roman" panose="02020603050405020304" pitchFamily="18" charset="0"/>
                        </a:rPr>
                        <a:t>«Точка роста» </a:t>
                      </a:r>
                      <a:br>
                        <a:rPr lang="ru-RU" sz="1200" b="1" i="0" u="none" strike="noStrike" dirty="0">
                          <a:solidFill>
                            <a:srgbClr val="000000"/>
                          </a:solidFill>
                          <a:effectLst/>
                          <a:latin typeface="Times New Roman" panose="02020603050405020304" pitchFamily="18" charset="0"/>
                        </a:rPr>
                      </a:br>
                      <a:r>
                        <a:rPr lang="ru-RU" sz="1200" b="1" i="0" u="none" strike="noStrike" dirty="0">
                          <a:solidFill>
                            <a:srgbClr val="000000"/>
                          </a:solidFill>
                          <a:effectLst/>
                          <a:latin typeface="Times New Roman" panose="02020603050405020304" pitchFamily="18" charset="0"/>
                        </a:rPr>
                        <a:t>в АИС Навигатор, </a:t>
                      </a:r>
                      <a:br>
                        <a:rPr lang="ru-RU" sz="1200" b="1" i="0" u="none" strike="noStrike" dirty="0">
                          <a:solidFill>
                            <a:srgbClr val="000000"/>
                          </a:solidFill>
                          <a:effectLst/>
                          <a:latin typeface="Times New Roman" panose="02020603050405020304" pitchFamily="18" charset="0"/>
                        </a:rPr>
                      </a:br>
                      <a:r>
                        <a:rPr lang="ru-RU" sz="1200" b="1" i="0" u="none" strike="noStrike" dirty="0">
                          <a:solidFill>
                            <a:srgbClr val="000000"/>
                          </a:solidFill>
                          <a:effectLst/>
                          <a:latin typeface="Times New Roman" panose="02020603050405020304" pitchFamily="18" charset="0"/>
                        </a:rPr>
                        <a:t>27.10.22</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00" b="1" i="0" u="none" strike="noStrike" dirty="0">
                          <a:solidFill>
                            <a:srgbClr val="000000"/>
                          </a:solidFill>
                          <a:effectLst/>
                          <a:latin typeface="Times New Roman" panose="02020603050405020304" pitchFamily="18" charset="0"/>
                        </a:rPr>
                        <a:t>Количество детей, занимающихся по программам, помеченным как «Точка роста» </a:t>
                      </a:r>
                      <a:br>
                        <a:rPr lang="ru-RU" sz="1200" b="1" i="0" u="none" strike="noStrike" dirty="0">
                          <a:solidFill>
                            <a:srgbClr val="000000"/>
                          </a:solidFill>
                          <a:effectLst/>
                          <a:latin typeface="Times New Roman" panose="02020603050405020304" pitchFamily="18" charset="0"/>
                        </a:rPr>
                      </a:br>
                      <a:r>
                        <a:rPr lang="ru-RU" sz="1200" b="1" i="0" u="none" strike="noStrike" dirty="0">
                          <a:solidFill>
                            <a:srgbClr val="000000"/>
                          </a:solidFill>
                          <a:effectLst/>
                          <a:latin typeface="Times New Roman" panose="02020603050405020304" pitchFamily="18" charset="0"/>
                        </a:rPr>
                        <a:t>в АИС Навигатор, 27.10.22</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00" b="1" i="0" u="none" strike="noStrike" dirty="0">
                          <a:solidFill>
                            <a:srgbClr val="000000"/>
                          </a:solidFill>
                          <a:effectLst/>
                          <a:latin typeface="Times New Roman" panose="02020603050405020304" pitchFamily="18" charset="0"/>
                        </a:rPr>
                        <a:t>Количество детей, которых необходимо зачислить для выполнения охвата  </a:t>
                      </a:r>
                      <a:br>
                        <a:rPr lang="ru-RU" sz="1200" b="1" i="0" u="none" strike="noStrike" dirty="0">
                          <a:solidFill>
                            <a:srgbClr val="000000"/>
                          </a:solidFill>
                          <a:effectLst/>
                          <a:latin typeface="Times New Roman" panose="02020603050405020304" pitchFamily="18" charset="0"/>
                        </a:rPr>
                      </a:br>
                      <a:r>
                        <a:rPr lang="ru-RU" sz="1200" b="1" i="0" u="none" strike="noStrike" dirty="0" smtClean="0">
                          <a:solidFill>
                            <a:srgbClr val="000000"/>
                          </a:solidFill>
                          <a:effectLst/>
                          <a:latin typeface="Times New Roman" panose="02020603050405020304" pitchFamily="18" charset="0"/>
                        </a:rPr>
                        <a:t>20 </a:t>
                      </a:r>
                      <a:r>
                        <a:rPr lang="ru-RU" sz="1200" b="1" i="0" u="none" strike="noStrike" dirty="0">
                          <a:solidFill>
                            <a:srgbClr val="000000"/>
                          </a:solidFill>
                          <a:effectLst/>
                          <a:latin typeface="Times New Roman" panose="02020603050405020304" pitchFamily="18" charset="0"/>
                        </a:rPr>
                        <a:t>%</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00" b="1" i="0" u="none" strike="noStrike" dirty="0">
                          <a:solidFill>
                            <a:srgbClr val="000000"/>
                          </a:solidFill>
                          <a:effectLst/>
                          <a:latin typeface="Times New Roman" panose="02020603050405020304" pitchFamily="18" charset="0"/>
                        </a:rPr>
                        <a:t>Прирост с 03.10.22</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r>
              <a:tr h="232233">
                <a:tc>
                  <a:txBody>
                    <a:bodyPr/>
                    <a:lstStyle/>
                    <a:p>
                      <a:pPr algn="ctr" fontAlgn="ctr"/>
                      <a:r>
                        <a:rPr lang="ru-RU" sz="1200" b="0" i="0" u="none" strike="noStrike">
                          <a:solidFill>
                            <a:srgbClr val="000000"/>
                          </a:solidFill>
                          <a:effectLst/>
                          <a:latin typeface="Times New Roman" panose="02020603050405020304" pitchFamily="18" charset="0"/>
                        </a:rPr>
                        <a:t>51</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dirty="0">
                          <a:solidFill>
                            <a:srgbClr val="000000"/>
                          </a:solidFill>
                          <a:effectLst/>
                          <a:latin typeface="Times New Roman" panose="02020603050405020304" pitchFamily="18" charset="0"/>
                        </a:rPr>
                        <a:t>Иркутский р-он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dirty="0">
                          <a:solidFill>
                            <a:srgbClr val="000000"/>
                          </a:solidFill>
                          <a:effectLst/>
                          <a:latin typeface="Times New Roman" panose="02020603050405020304" pitchFamily="18" charset="0"/>
                        </a:rPr>
                        <a:t>МОУ ИРМО </a:t>
                      </a:r>
                      <a:r>
                        <a:rPr lang="ru-RU" sz="1200" b="0" i="0" u="none" strike="noStrike" dirty="0" err="1">
                          <a:solidFill>
                            <a:srgbClr val="000000"/>
                          </a:solidFill>
                          <a:effectLst/>
                          <a:latin typeface="Times New Roman" panose="02020603050405020304" pitchFamily="18" charset="0"/>
                        </a:rPr>
                        <a:t>Пивоваровская</a:t>
                      </a:r>
                      <a:r>
                        <a:rPr lang="ru-RU" sz="1200" b="0" i="0" u="none" strike="noStrike" dirty="0">
                          <a:solidFill>
                            <a:srgbClr val="000000"/>
                          </a:solidFill>
                          <a:effectLst/>
                          <a:latin typeface="Times New Roman" panose="02020603050405020304" pitchFamily="18" charset="0"/>
                        </a:rPr>
                        <a:t> СОШ</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dirty="0">
                          <a:solidFill>
                            <a:srgbClr val="000000"/>
                          </a:solidFill>
                          <a:effectLst/>
                          <a:latin typeface="Times New Roman" panose="02020603050405020304" pitchFamily="18" charset="0"/>
                        </a:rPr>
                        <a:t>872</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dirty="0">
                          <a:solidFill>
                            <a:srgbClr val="000000"/>
                          </a:solidFill>
                          <a:effectLst/>
                          <a:latin typeface="Times New Roman" panose="02020603050405020304" pitchFamily="18" charset="0"/>
                        </a:rPr>
                        <a:t>174</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dirty="0">
                          <a:solidFill>
                            <a:srgbClr val="000000"/>
                          </a:solidFill>
                          <a:effectLst/>
                          <a:latin typeface="Times New Roman" panose="02020603050405020304" pitchFamily="18" charset="0"/>
                        </a:rPr>
                        <a:t>6</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dirty="0">
                          <a:solidFill>
                            <a:srgbClr val="000000"/>
                          </a:solidFill>
                          <a:effectLst/>
                          <a:latin typeface="Times New Roman" panose="02020603050405020304" pitchFamily="18" charset="0"/>
                        </a:rPr>
                        <a:t>14</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160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00" b="0" i="0" u="none" strike="noStrike" dirty="0">
                          <a:solidFill>
                            <a:srgbClr val="000000"/>
                          </a:solidFill>
                          <a:effectLst/>
                          <a:latin typeface="Times New Roman" panose="02020603050405020304" pitchFamily="18" charset="0"/>
                        </a:rPr>
                        <a:t>14</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4179">
                <a:tc>
                  <a:txBody>
                    <a:bodyPr/>
                    <a:lstStyle/>
                    <a:p>
                      <a:pPr algn="ctr" fontAlgn="ctr"/>
                      <a:r>
                        <a:rPr lang="ru-RU" sz="1200" b="0" i="0" u="none" strike="noStrike">
                          <a:solidFill>
                            <a:srgbClr val="000000"/>
                          </a:solidFill>
                          <a:effectLst/>
                          <a:latin typeface="Times New Roman" panose="02020603050405020304" pitchFamily="18" charset="0"/>
                        </a:rPr>
                        <a:t>52</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dirty="0">
                          <a:solidFill>
                            <a:srgbClr val="000000"/>
                          </a:solidFill>
                          <a:effectLst/>
                          <a:latin typeface="Times New Roman" panose="02020603050405020304" pitchFamily="18" charset="0"/>
                        </a:rPr>
                        <a:t>Иркутский р-он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МОУ ИРМО Листвянская СОШ</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dirty="0">
                          <a:solidFill>
                            <a:srgbClr val="000000"/>
                          </a:solidFill>
                          <a:effectLst/>
                          <a:latin typeface="Times New Roman" panose="02020603050405020304" pitchFamily="18" charset="0"/>
                        </a:rPr>
                        <a:t>211</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42</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42</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00" b="0" i="0" u="none" strike="noStrike" dirty="0">
                          <a:solidFill>
                            <a:srgbClr val="000000"/>
                          </a:solidFill>
                          <a:effectLst/>
                          <a:latin typeface="Times New Roman" panose="02020603050405020304" pitchFamily="18" charset="0"/>
                        </a:rPr>
                        <a:t>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4179">
                <a:tc>
                  <a:txBody>
                    <a:bodyPr/>
                    <a:lstStyle/>
                    <a:p>
                      <a:pPr algn="ctr" fontAlgn="ctr"/>
                      <a:r>
                        <a:rPr lang="ru-RU" sz="1200" b="0" i="0" u="none" strike="noStrike">
                          <a:solidFill>
                            <a:srgbClr val="000000"/>
                          </a:solidFill>
                          <a:effectLst/>
                          <a:latin typeface="Times New Roman" panose="02020603050405020304" pitchFamily="18" charset="0"/>
                        </a:rPr>
                        <a:t>53</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Иркутский р-он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МОУ ИРМО Мамоновская СОШ</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494</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99</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9</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147</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выполнен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00" b="0" i="0" u="none" strike="noStrike" dirty="0">
                          <a:solidFill>
                            <a:srgbClr val="000000"/>
                          </a:solidFill>
                          <a:effectLst/>
                          <a:latin typeface="Times New Roman" panose="02020603050405020304" pitchFamily="18" charset="0"/>
                        </a:rPr>
                        <a:t>123</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4179">
                <a:tc>
                  <a:txBody>
                    <a:bodyPr/>
                    <a:lstStyle/>
                    <a:p>
                      <a:pPr algn="ctr" fontAlgn="ctr"/>
                      <a:r>
                        <a:rPr lang="ru-RU" sz="1200" b="0" i="0" u="none" strike="noStrike">
                          <a:solidFill>
                            <a:srgbClr val="000000"/>
                          </a:solidFill>
                          <a:effectLst/>
                          <a:latin typeface="Times New Roman" panose="02020603050405020304" pitchFamily="18" charset="0"/>
                        </a:rPr>
                        <a:t>54</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Иркутский р-он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МОУ ИРМО Ширяевская СОШ</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346</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69</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8</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187</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выполнен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00" b="0" i="0" u="none" strike="noStrike">
                          <a:solidFill>
                            <a:srgbClr val="000000"/>
                          </a:solidFill>
                          <a:effectLst/>
                          <a:latin typeface="Times New Roman" panose="02020603050405020304" pitchFamily="18" charset="0"/>
                        </a:rPr>
                        <a:t>80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4179">
                <a:tc>
                  <a:txBody>
                    <a:bodyPr/>
                    <a:lstStyle/>
                    <a:p>
                      <a:pPr algn="ctr" fontAlgn="ctr"/>
                      <a:r>
                        <a:rPr lang="ru-RU" sz="1200" b="0" i="0" u="none" strike="noStrike">
                          <a:solidFill>
                            <a:srgbClr val="000000"/>
                          </a:solidFill>
                          <a:effectLst/>
                          <a:latin typeface="Times New Roman" panose="02020603050405020304" pitchFamily="18" charset="0"/>
                        </a:rPr>
                        <a:t>55</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Иркутский р-он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МОУ ИРМО Оекская СОШ</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794</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159</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8</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161</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выполнен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00" b="0" i="0" u="none" strike="noStrike" dirty="0">
                          <a:solidFill>
                            <a:srgbClr val="000000"/>
                          </a:solidFill>
                          <a:effectLst/>
                          <a:latin typeface="Times New Roman" panose="02020603050405020304" pitchFamily="18" charset="0"/>
                        </a:rPr>
                        <a:t>73</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4179">
                <a:tc>
                  <a:txBody>
                    <a:bodyPr/>
                    <a:lstStyle/>
                    <a:p>
                      <a:pPr algn="ctr" fontAlgn="ctr"/>
                      <a:r>
                        <a:rPr lang="ru-RU" sz="1200" b="0" i="0" u="none" strike="noStrike">
                          <a:solidFill>
                            <a:srgbClr val="000000"/>
                          </a:solidFill>
                          <a:effectLst/>
                          <a:latin typeface="Times New Roman" panose="02020603050405020304" pitchFamily="18" charset="0"/>
                        </a:rPr>
                        <a:t>56</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Казачинско-Ленский р-он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МБОУ Магистральнинская СОШ № 2</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592</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118</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5</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102</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16</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00" b="0" i="0" u="none" strike="noStrike" dirty="0">
                          <a:solidFill>
                            <a:srgbClr val="000000"/>
                          </a:solidFill>
                          <a:effectLst/>
                          <a:latin typeface="Times New Roman" panose="02020603050405020304" pitchFamily="18" charset="0"/>
                        </a:rPr>
                        <a:t>5</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4179">
                <a:tc>
                  <a:txBody>
                    <a:bodyPr/>
                    <a:lstStyle/>
                    <a:p>
                      <a:pPr algn="ctr" fontAlgn="ctr"/>
                      <a:r>
                        <a:rPr lang="ru-RU" sz="1200" b="0" i="0" u="none" strike="noStrike">
                          <a:solidFill>
                            <a:srgbClr val="000000"/>
                          </a:solidFill>
                          <a:effectLst/>
                          <a:latin typeface="Times New Roman" panose="02020603050405020304" pitchFamily="18" charset="0"/>
                        </a:rPr>
                        <a:t>57</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Казачинско-Ленский р-он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МБОУ Магистральнинская СОШ № 22</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469</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94</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3</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106</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выполнен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00" b="0" i="0" u="none" strike="noStrike">
                          <a:solidFill>
                            <a:srgbClr val="000000"/>
                          </a:solidFill>
                          <a:effectLst/>
                          <a:latin typeface="Times New Roman" panose="02020603050405020304" pitchFamily="18" charset="0"/>
                        </a:rPr>
                        <a:t>4</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4179">
                <a:tc>
                  <a:txBody>
                    <a:bodyPr/>
                    <a:lstStyle/>
                    <a:p>
                      <a:pPr algn="ctr" fontAlgn="ctr"/>
                      <a:r>
                        <a:rPr lang="ru-RU" sz="1200" b="0" i="0" u="none" strike="noStrike">
                          <a:solidFill>
                            <a:srgbClr val="000000"/>
                          </a:solidFill>
                          <a:effectLst/>
                          <a:latin typeface="Times New Roman" panose="02020603050405020304" pitchFamily="18" charset="0"/>
                        </a:rPr>
                        <a:t>58</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Катангский р-он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МКОУ СОШ с. Преображенка</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29</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6</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4</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19</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выполнен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00" b="0" i="0" u="none" strike="noStrike">
                          <a:solidFill>
                            <a:srgbClr val="000000"/>
                          </a:solidFill>
                          <a:effectLst/>
                          <a:latin typeface="Times New Roman" panose="02020603050405020304" pitchFamily="18" charset="0"/>
                        </a:rPr>
                        <a:t>19</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4179">
                <a:tc>
                  <a:txBody>
                    <a:bodyPr/>
                    <a:lstStyle/>
                    <a:p>
                      <a:pPr algn="ctr" fontAlgn="ctr"/>
                      <a:r>
                        <a:rPr lang="ru-RU" sz="1200" b="0" i="0" u="none" strike="noStrike">
                          <a:solidFill>
                            <a:srgbClr val="000000"/>
                          </a:solidFill>
                          <a:effectLst/>
                          <a:latin typeface="Times New Roman" panose="02020603050405020304" pitchFamily="18" charset="0"/>
                        </a:rPr>
                        <a:t>59</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Качугский р-он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МКОУ Качугская СОШ № 1</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775</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155</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155</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00" b="0" i="0" u="none" strike="noStrike">
                          <a:solidFill>
                            <a:srgbClr val="000000"/>
                          </a:solidFill>
                          <a:effectLst/>
                          <a:latin typeface="Times New Roman" panose="02020603050405020304" pitchFamily="18" charset="0"/>
                        </a:rPr>
                        <a:t>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4179">
                <a:tc>
                  <a:txBody>
                    <a:bodyPr/>
                    <a:lstStyle/>
                    <a:p>
                      <a:pPr algn="ctr" fontAlgn="ctr"/>
                      <a:r>
                        <a:rPr lang="ru-RU" sz="1200" b="0" i="0" u="none" strike="noStrike">
                          <a:solidFill>
                            <a:srgbClr val="000000"/>
                          </a:solidFill>
                          <a:effectLst/>
                          <a:latin typeface="Times New Roman" panose="02020603050405020304" pitchFamily="18" charset="0"/>
                        </a:rPr>
                        <a:t>60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Качугский р-он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МКОУ Залогская ООШ</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25</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5</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5</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00" b="0" i="0" u="none" strike="noStrike" dirty="0">
                          <a:solidFill>
                            <a:srgbClr val="000000"/>
                          </a:solidFill>
                          <a:effectLst/>
                          <a:latin typeface="Times New Roman" panose="02020603050405020304" pitchFamily="18" charset="0"/>
                        </a:rPr>
                        <a:t>-8</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4179">
                <a:tc>
                  <a:txBody>
                    <a:bodyPr/>
                    <a:lstStyle/>
                    <a:p>
                      <a:pPr algn="ctr" fontAlgn="ctr"/>
                      <a:r>
                        <a:rPr lang="ru-RU" sz="1200" b="0" i="0" u="none" strike="noStrike">
                          <a:solidFill>
                            <a:srgbClr val="000000"/>
                          </a:solidFill>
                          <a:effectLst/>
                          <a:latin typeface="Times New Roman" panose="02020603050405020304" pitchFamily="18" charset="0"/>
                        </a:rPr>
                        <a:t>61</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Качугский р-он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МКОУ Бирюльская СОШ</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98</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20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4</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72</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выполнен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00" b="0" i="0" u="none" strike="noStrike">
                          <a:solidFill>
                            <a:srgbClr val="000000"/>
                          </a:solidFill>
                          <a:effectLst/>
                          <a:latin typeface="Times New Roman" panose="02020603050405020304" pitchFamily="18" charset="0"/>
                        </a:rPr>
                        <a:t>25</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4179">
                <a:tc>
                  <a:txBody>
                    <a:bodyPr/>
                    <a:lstStyle/>
                    <a:p>
                      <a:pPr algn="ctr" fontAlgn="ctr"/>
                      <a:r>
                        <a:rPr lang="ru-RU" sz="1200" b="0" i="0" u="none" strike="noStrike">
                          <a:solidFill>
                            <a:srgbClr val="000000"/>
                          </a:solidFill>
                          <a:effectLst/>
                          <a:latin typeface="Times New Roman" panose="02020603050405020304" pitchFamily="18" charset="0"/>
                        </a:rPr>
                        <a:t>62</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Качугский р-он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МКОУ Большетарельская  ООШ</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27</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5</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1</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6</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выполнен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00" b="0" i="0" u="none" strike="noStrike">
                          <a:solidFill>
                            <a:srgbClr val="000000"/>
                          </a:solidFill>
                          <a:effectLst/>
                          <a:latin typeface="Times New Roman" panose="02020603050405020304" pitchFamily="18" charset="0"/>
                        </a:rPr>
                        <a:t>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4179">
                <a:tc>
                  <a:txBody>
                    <a:bodyPr/>
                    <a:lstStyle/>
                    <a:p>
                      <a:pPr algn="ctr" fontAlgn="ctr"/>
                      <a:r>
                        <a:rPr lang="ru-RU" sz="1200" b="0" i="0" u="none" strike="noStrike">
                          <a:solidFill>
                            <a:srgbClr val="000000"/>
                          </a:solidFill>
                          <a:effectLst/>
                          <a:latin typeface="Times New Roman" panose="02020603050405020304" pitchFamily="18" charset="0"/>
                        </a:rPr>
                        <a:t>63</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Киренский р-он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МКОУ СОШ № 1 г. Киренск</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dirty="0">
                          <a:solidFill>
                            <a:srgbClr val="000000"/>
                          </a:solidFill>
                          <a:effectLst/>
                          <a:latin typeface="Times New Roman" panose="02020603050405020304" pitchFamily="18" charset="0"/>
                        </a:rPr>
                        <a:t>591</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118</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4</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80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38</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00" b="0" i="0" u="none" strike="noStrike">
                          <a:solidFill>
                            <a:srgbClr val="000000"/>
                          </a:solidFill>
                          <a:effectLst/>
                          <a:latin typeface="Times New Roman" panose="02020603050405020304" pitchFamily="18" charset="0"/>
                        </a:rPr>
                        <a:t>-14</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4179">
                <a:tc>
                  <a:txBody>
                    <a:bodyPr/>
                    <a:lstStyle/>
                    <a:p>
                      <a:pPr algn="ctr" fontAlgn="ctr"/>
                      <a:r>
                        <a:rPr lang="ru-RU" sz="1200" b="0" i="0" u="none" strike="noStrike">
                          <a:solidFill>
                            <a:srgbClr val="000000"/>
                          </a:solidFill>
                          <a:effectLst/>
                          <a:latin typeface="Times New Roman" panose="02020603050405020304" pitchFamily="18" charset="0"/>
                        </a:rPr>
                        <a:t>64</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Киренский р-он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МКОУ СОШ с. Петропавловское</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23</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5</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3</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25</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выполнен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00" b="0" i="0" u="none" strike="noStrike" dirty="0">
                          <a:solidFill>
                            <a:srgbClr val="000000"/>
                          </a:solidFill>
                          <a:effectLst/>
                          <a:latin typeface="Times New Roman" panose="02020603050405020304" pitchFamily="18" charset="0"/>
                        </a:rPr>
                        <a:t>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4179">
                <a:tc>
                  <a:txBody>
                    <a:bodyPr/>
                    <a:lstStyle/>
                    <a:p>
                      <a:pPr algn="ctr" fontAlgn="ctr"/>
                      <a:r>
                        <a:rPr lang="ru-RU" sz="1200" b="0" i="0" u="none" strike="noStrike">
                          <a:solidFill>
                            <a:srgbClr val="000000"/>
                          </a:solidFill>
                          <a:effectLst/>
                          <a:latin typeface="Times New Roman" panose="02020603050405020304" pitchFamily="18" charset="0"/>
                        </a:rPr>
                        <a:t>65</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Киренский р-он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МКОУ СОШ с. Кривая Лука</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dirty="0">
                          <a:solidFill>
                            <a:srgbClr val="000000"/>
                          </a:solidFill>
                          <a:effectLst/>
                          <a:latin typeface="Times New Roman" panose="02020603050405020304" pitchFamily="18" charset="0"/>
                        </a:rPr>
                        <a:t>54</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11</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4</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20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выполнен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00" b="0" i="0" u="none" strike="noStrike">
                          <a:solidFill>
                            <a:srgbClr val="000000"/>
                          </a:solidFill>
                          <a:effectLst/>
                          <a:latin typeface="Times New Roman" panose="02020603050405020304" pitchFamily="18" charset="0"/>
                        </a:rPr>
                        <a:t>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4179">
                <a:tc>
                  <a:txBody>
                    <a:bodyPr/>
                    <a:lstStyle/>
                    <a:p>
                      <a:pPr algn="ctr" fontAlgn="ctr"/>
                      <a:r>
                        <a:rPr lang="ru-RU" sz="1200" b="0" i="0" u="none" strike="noStrike">
                          <a:solidFill>
                            <a:srgbClr val="000000"/>
                          </a:solidFill>
                          <a:effectLst/>
                          <a:latin typeface="Times New Roman" panose="02020603050405020304" pitchFamily="18" charset="0"/>
                        </a:rPr>
                        <a:t>66</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Куйтунский р-он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МКОУ Харикская СОШ № 2</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137</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27</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1</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32</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выполнен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00" b="0" i="0" u="none" strike="noStrike">
                          <a:solidFill>
                            <a:srgbClr val="000000"/>
                          </a:solidFill>
                          <a:effectLst/>
                          <a:latin typeface="Times New Roman" panose="02020603050405020304" pitchFamily="18" charset="0"/>
                        </a:rPr>
                        <a:t>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4179">
                <a:tc>
                  <a:txBody>
                    <a:bodyPr/>
                    <a:lstStyle/>
                    <a:p>
                      <a:pPr algn="ctr" fontAlgn="ctr"/>
                      <a:r>
                        <a:rPr lang="ru-RU" sz="1200" b="0" i="0" u="none" strike="noStrike">
                          <a:solidFill>
                            <a:srgbClr val="000000"/>
                          </a:solidFill>
                          <a:effectLst/>
                          <a:latin typeface="Times New Roman" panose="02020603050405020304" pitchFamily="18" charset="0"/>
                        </a:rPr>
                        <a:t>67</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Куйтунский р-он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МКОУ СОШ № 2 р.п. Куйтун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668</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dirty="0">
                          <a:solidFill>
                            <a:srgbClr val="000000"/>
                          </a:solidFill>
                          <a:effectLst/>
                          <a:latin typeface="Times New Roman" panose="02020603050405020304" pitchFamily="18" charset="0"/>
                        </a:rPr>
                        <a:t>134</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2</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64</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70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00" b="0" i="0" u="none" strike="noStrike">
                          <a:solidFill>
                            <a:srgbClr val="000000"/>
                          </a:solidFill>
                          <a:effectLst/>
                          <a:latin typeface="Times New Roman" panose="02020603050405020304" pitchFamily="18" charset="0"/>
                        </a:rPr>
                        <a:t>64</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4179">
                <a:tc>
                  <a:txBody>
                    <a:bodyPr/>
                    <a:lstStyle/>
                    <a:p>
                      <a:pPr algn="ctr" fontAlgn="ctr"/>
                      <a:r>
                        <a:rPr lang="ru-RU" sz="1200" b="0" i="0" u="none" strike="noStrike">
                          <a:solidFill>
                            <a:srgbClr val="000000"/>
                          </a:solidFill>
                          <a:effectLst/>
                          <a:latin typeface="Times New Roman" panose="02020603050405020304" pitchFamily="18" charset="0"/>
                        </a:rPr>
                        <a:t>68</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Куйтунский р-он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МКОУ Чеботарихинская СОШ</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126</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25</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3</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24</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1</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00" b="0" i="0" u="none" strike="noStrike" dirty="0">
                          <a:solidFill>
                            <a:srgbClr val="000000"/>
                          </a:solidFill>
                          <a:effectLst/>
                          <a:latin typeface="Times New Roman" panose="02020603050405020304" pitchFamily="18" charset="0"/>
                        </a:rPr>
                        <a:t>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4179">
                <a:tc>
                  <a:txBody>
                    <a:bodyPr/>
                    <a:lstStyle/>
                    <a:p>
                      <a:pPr algn="ctr" fontAlgn="ctr"/>
                      <a:r>
                        <a:rPr lang="ru-RU" sz="1200" b="0" i="0" u="none" strike="noStrike">
                          <a:solidFill>
                            <a:srgbClr val="000000"/>
                          </a:solidFill>
                          <a:effectLst/>
                          <a:latin typeface="Times New Roman" panose="02020603050405020304" pitchFamily="18" charset="0"/>
                        </a:rPr>
                        <a:t>69</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Куйтунский р-он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МКОУ Мингатуйская ООШ</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12</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2</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2</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00" b="0" i="0" u="none" strike="noStrike">
                          <a:solidFill>
                            <a:srgbClr val="000000"/>
                          </a:solidFill>
                          <a:effectLst/>
                          <a:latin typeface="Times New Roman" panose="02020603050405020304" pitchFamily="18" charset="0"/>
                        </a:rPr>
                        <a:t>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4179">
                <a:tc>
                  <a:txBody>
                    <a:bodyPr/>
                    <a:lstStyle/>
                    <a:p>
                      <a:pPr algn="ctr" fontAlgn="ctr"/>
                      <a:r>
                        <a:rPr lang="ru-RU" sz="1200" b="0" i="0" u="none" strike="noStrike">
                          <a:solidFill>
                            <a:srgbClr val="000000"/>
                          </a:solidFill>
                          <a:effectLst/>
                          <a:latin typeface="Times New Roman" panose="02020603050405020304" pitchFamily="18" charset="0"/>
                        </a:rPr>
                        <a:t>70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Куйтунский р-он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МКОУ СОШ № 1 р.п. Куйтун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942</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dirty="0">
                          <a:solidFill>
                            <a:srgbClr val="000000"/>
                          </a:solidFill>
                          <a:effectLst/>
                          <a:latin typeface="Times New Roman" panose="02020603050405020304" pitchFamily="18" charset="0"/>
                        </a:rPr>
                        <a:t>188</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3</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204</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выполнен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00" b="0" i="0" u="none" strike="noStrike">
                          <a:solidFill>
                            <a:srgbClr val="000000"/>
                          </a:solidFill>
                          <a:effectLst/>
                          <a:latin typeface="Times New Roman" panose="02020603050405020304" pitchFamily="18" charset="0"/>
                        </a:rPr>
                        <a:t>5</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4179">
                <a:tc>
                  <a:txBody>
                    <a:bodyPr/>
                    <a:lstStyle/>
                    <a:p>
                      <a:pPr algn="ctr" fontAlgn="ctr"/>
                      <a:r>
                        <a:rPr lang="ru-RU" sz="1200" b="0" i="0" u="none" strike="noStrike">
                          <a:solidFill>
                            <a:srgbClr val="000000"/>
                          </a:solidFill>
                          <a:effectLst/>
                          <a:latin typeface="Times New Roman" panose="02020603050405020304" pitchFamily="18" charset="0"/>
                        </a:rPr>
                        <a:t>71</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Куйтунский р-он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МКОУ Усть-Кадинская СОШ</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65</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13</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dirty="0">
                          <a:solidFill>
                            <a:srgbClr val="000000"/>
                          </a:solidFill>
                          <a:effectLst/>
                          <a:latin typeface="Times New Roman" panose="02020603050405020304" pitchFamily="18" charset="0"/>
                        </a:rPr>
                        <a:t>4</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53</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выполнен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00" b="0" i="0" u="none" strike="noStrike" dirty="0">
                          <a:solidFill>
                            <a:srgbClr val="000000"/>
                          </a:solidFill>
                          <a:effectLst/>
                          <a:latin typeface="Times New Roman" panose="02020603050405020304" pitchFamily="18" charset="0"/>
                        </a:rPr>
                        <a:t>17</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4179">
                <a:tc>
                  <a:txBody>
                    <a:bodyPr/>
                    <a:lstStyle/>
                    <a:p>
                      <a:pPr algn="ctr" fontAlgn="ctr"/>
                      <a:r>
                        <a:rPr lang="ru-RU" sz="1200" b="0" i="0" u="none" strike="noStrike">
                          <a:solidFill>
                            <a:srgbClr val="000000"/>
                          </a:solidFill>
                          <a:effectLst/>
                          <a:latin typeface="Times New Roman" panose="02020603050405020304" pitchFamily="18" charset="0"/>
                        </a:rPr>
                        <a:t>72</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Куйтунский р-он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МКОУ Уянская СОШ</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157</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31</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3</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31</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00" b="0" i="0" u="none" strike="noStrike">
                          <a:solidFill>
                            <a:srgbClr val="000000"/>
                          </a:solidFill>
                          <a:effectLst/>
                          <a:latin typeface="Times New Roman" panose="02020603050405020304" pitchFamily="18" charset="0"/>
                        </a:rPr>
                        <a:t>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4179">
                <a:tc>
                  <a:txBody>
                    <a:bodyPr/>
                    <a:lstStyle/>
                    <a:p>
                      <a:pPr algn="ctr" fontAlgn="ctr"/>
                      <a:r>
                        <a:rPr lang="ru-RU" sz="1200" b="0" i="0" u="none" strike="noStrike">
                          <a:solidFill>
                            <a:srgbClr val="000000"/>
                          </a:solidFill>
                          <a:effectLst/>
                          <a:latin typeface="Times New Roman" panose="02020603050405020304" pitchFamily="18" charset="0"/>
                        </a:rPr>
                        <a:t>73</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Куйтунский р-он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МБОУ Центр образования «Каразей»</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161</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32</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dirty="0">
                          <a:solidFill>
                            <a:srgbClr val="000000"/>
                          </a:solidFill>
                          <a:effectLst/>
                          <a:latin typeface="Times New Roman" panose="02020603050405020304" pitchFamily="18" charset="0"/>
                        </a:rPr>
                        <a:t>2</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82</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выполнен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00" b="0" i="0" u="none" strike="noStrike" dirty="0">
                          <a:solidFill>
                            <a:srgbClr val="000000"/>
                          </a:solidFill>
                          <a:effectLst/>
                          <a:latin typeface="Times New Roman" panose="02020603050405020304" pitchFamily="18" charset="0"/>
                        </a:rPr>
                        <a:t>55</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268358">
                <a:tc>
                  <a:txBody>
                    <a:bodyPr/>
                    <a:lstStyle/>
                    <a:p>
                      <a:pPr algn="ctr" fontAlgn="ctr"/>
                      <a:r>
                        <a:rPr lang="ru-RU" sz="1200" b="0" i="0" u="none" strike="noStrike">
                          <a:solidFill>
                            <a:srgbClr val="000000"/>
                          </a:solidFill>
                          <a:effectLst/>
                          <a:latin typeface="Times New Roman" panose="02020603050405020304" pitchFamily="18" charset="0"/>
                        </a:rPr>
                        <a:t>74</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Куйтунский р-он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МБОУ Центр образования Альянс п. Харик</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300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60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dirty="0">
                          <a:solidFill>
                            <a:srgbClr val="000000"/>
                          </a:solidFill>
                          <a:effectLst/>
                          <a:latin typeface="Times New Roman" panose="02020603050405020304" pitchFamily="18" charset="0"/>
                        </a:rPr>
                        <a:t>4</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dirty="0">
                          <a:solidFill>
                            <a:srgbClr val="000000"/>
                          </a:solidFill>
                          <a:effectLst/>
                          <a:latin typeface="Times New Roman" panose="02020603050405020304" pitchFamily="18" charset="0"/>
                        </a:rPr>
                        <a:t>70</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выполнен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00" b="0" i="0" u="none" strike="noStrike" dirty="0">
                          <a:solidFill>
                            <a:srgbClr val="000000"/>
                          </a:solidFill>
                          <a:effectLst/>
                          <a:latin typeface="Times New Roman" panose="02020603050405020304" pitchFamily="18" charset="0"/>
                        </a:rPr>
                        <a:t>-35</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4179">
                <a:tc>
                  <a:txBody>
                    <a:bodyPr/>
                    <a:lstStyle/>
                    <a:p>
                      <a:pPr algn="ctr" fontAlgn="ctr"/>
                      <a:r>
                        <a:rPr lang="ru-RU" sz="1200" b="0" i="0" u="none" strike="noStrike">
                          <a:solidFill>
                            <a:srgbClr val="000000"/>
                          </a:solidFill>
                          <a:effectLst/>
                          <a:latin typeface="Times New Roman" panose="02020603050405020304" pitchFamily="18" charset="0"/>
                        </a:rPr>
                        <a:t>75</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Мамско-Чуйский р-он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МКОУ Луговская СОШ</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26</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5</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2</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dirty="0">
                          <a:solidFill>
                            <a:srgbClr val="000000"/>
                          </a:solidFill>
                          <a:effectLst/>
                          <a:latin typeface="Times New Roman" panose="02020603050405020304" pitchFamily="18" charset="0"/>
                        </a:rPr>
                        <a:t>41</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dirty="0">
                          <a:solidFill>
                            <a:srgbClr val="000000"/>
                          </a:solidFill>
                          <a:effectLst/>
                          <a:latin typeface="Times New Roman" panose="02020603050405020304" pitchFamily="18" charset="0"/>
                        </a:rPr>
                        <a:t>выполнен</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00" b="0" i="0" u="none" strike="noStrike" dirty="0">
                          <a:solidFill>
                            <a:srgbClr val="000000"/>
                          </a:solidFill>
                          <a:effectLst/>
                          <a:latin typeface="Times New Roman" panose="02020603050405020304" pitchFamily="18" charset="0"/>
                        </a:rPr>
                        <a:t>41</a:t>
                      </a:r>
                    </a:p>
                  </a:txBody>
                  <a:tcPr marL="5161" marR="5161" marT="51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bl>
          </a:graphicData>
        </a:graphic>
      </p:graphicFrame>
    </p:spTree>
    <p:extLst>
      <p:ext uri="{BB962C8B-B14F-4D97-AF65-F5344CB8AC3E}">
        <p14:creationId xmlns:p14="http://schemas.microsoft.com/office/powerpoint/2010/main" val="26760490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327" y="-25102"/>
            <a:ext cx="12025336" cy="645790"/>
          </a:xfrm>
        </p:spPr>
        <p:txBody>
          <a:bodyPr>
            <a:noAutofit/>
          </a:bodyPr>
          <a:lstStyle/>
          <a:p>
            <a:r>
              <a:rPr lang="ru-RU" sz="1800" b="1" dirty="0">
                <a:solidFill>
                  <a:schemeClr val="tx2"/>
                </a:solidFill>
                <a:latin typeface="Times New Roman" panose="02020603050405020304" pitchFamily="18" charset="0"/>
                <a:cs typeface="Times New Roman" panose="02020603050405020304" pitchFamily="18" charset="0"/>
              </a:rPr>
              <a:t>Результаты регионального мониторинга </a:t>
            </a:r>
            <a:r>
              <a:rPr lang="ru-RU" sz="1800" b="1" dirty="0" smtClean="0">
                <a:solidFill>
                  <a:schemeClr val="tx2"/>
                </a:solidFill>
                <a:latin typeface="Times New Roman" panose="02020603050405020304" pitchFamily="18" charset="0"/>
                <a:cs typeface="Times New Roman" panose="02020603050405020304" pitchFamily="18" charset="0"/>
              </a:rPr>
              <a:t>Центров </a:t>
            </a:r>
            <a:r>
              <a:rPr lang="ru-RU" sz="1800" b="1" dirty="0">
                <a:solidFill>
                  <a:schemeClr val="tx2"/>
                </a:solidFill>
                <a:latin typeface="Times New Roman" panose="02020603050405020304" pitchFamily="18" charset="0"/>
                <a:cs typeface="Times New Roman" panose="02020603050405020304" pitchFamily="18" charset="0"/>
              </a:rPr>
              <a:t>образования «Точка роста» в 2022 </a:t>
            </a:r>
            <a:r>
              <a:rPr lang="ru-RU" sz="1800" b="1" dirty="0" smtClean="0">
                <a:solidFill>
                  <a:schemeClr val="tx2"/>
                </a:solidFill>
                <a:latin typeface="Times New Roman" panose="02020603050405020304" pitchFamily="18" charset="0"/>
                <a:cs typeface="Times New Roman" panose="02020603050405020304" pitchFamily="18" charset="0"/>
              </a:rPr>
              <a:t>году.</a:t>
            </a:r>
            <a:br>
              <a:rPr lang="ru-RU" sz="1800" b="1" dirty="0" smtClean="0">
                <a:solidFill>
                  <a:schemeClr val="tx2"/>
                </a:solidFill>
                <a:latin typeface="Times New Roman" panose="02020603050405020304" pitchFamily="18" charset="0"/>
                <a:cs typeface="Times New Roman" panose="02020603050405020304" pitchFamily="18" charset="0"/>
              </a:rPr>
            </a:br>
            <a:r>
              <a:rPr lang="ru-RU" sz="1800" b="1" dirty="0" smtClean="0">
                <a:solidFill>
                  <a:schemeClr val="tx2"/>
                </a:solidFill>
                <a:latin typeface="Times New Roman" panose="02020603050405020304" pitchFamily="18" charset="0"/>
                <a:cs typeface="Times New Roman" panose="02020603050405020304" pitchFamily="18" charset="0"/>
              </a:rPr>
              <a:t> </a:t>
            </a:r>
            <a:r>
              <a:rPr lang="ru-RU" sz="1800" b="1" dirty="0">
                <a:solidFill>
                  <a:schemeClr val="tx2"/>
                </a:solidFill>
                <a:latin typeface="Times New Roman" panose="02020603050405020304" pitchFamily="18" charset="0"/>
                <a:cs typeface="Times New Roman" panose="02020603050405020304" pitchFamily="18" charset="0"/>
              </a:rPr>
              <a:t>Распоряжение МО </a:t>
            </a:r>
            <a:r>
              <a:rPr lang="ru-RU" sz="1800" b="1" dirty="0" smtClean="0">
                <a:solidFill>
                  <a:schemeClr val="tx2"/>
                </a:solidFill>
                <a:latin typeface="Times New Roman" panose="02020603050405020304" pitchFamily="18" charset="0"/>
                <a:cs typeface="Times New Roman" panose="02020603050405020304" pitchFamily="18" charset="0"/>
              </a:rPr>
              <a:t>ИО</a:t>
            </a:r>
            <a:r>
              <a:rPr lang="en-US" sz="1800" b="1" dirty="0" smtClean="0">
                <a:solidFill>
                  <a:schemeClr val="tx2"/>
                </a:solidFill>
                <a:latin typeface="Times New Roman" panose="02020603050405020304" pitchFamily="18" charset="0"/>
                <a:cs typeface="Times New Roman" panose="02020603050405020304" pitchFamily="18" charset="0"/>
              </a:rPr>
              <a:t> </a:t>
            </a:r>
            <a:r>
              <a:rPr lang="ru-RU" sz="1800" b="1" dirty="0" smtClean="0">
                <a:solidFill>
                  <a:schemeClr val="tx2"/>
                </a:solidFill>
                <a:latin typeface="Times New Roman" panose="02020603050405020304" pitchFamily="18" charset="0"/>
                <a:cs typeface="Times New Roman" panose="02020603050405020304" pitchFamily="18" charset="0"/>
              </a:rPr>
              <a:t>от 01.02.2021 </a:t>
            </a:r>
            <a:r>
              <a:rPr lang="ru-RU" sz="1800" b="1" dirty="0">
                <a:solidFill>
                  <a:schemeClr val="tx2"/>
                </a:solidFill>
                <a:latin typeface="Times New Roman" panose="02020603050405020304" pitchFamily="18" charset="0"/>
                <a:cs typeface="Times New Roman" panose="02020603050405020304" pitchFamily="18" charset="0"/>
              </a:rPr>
              <a:t>года </a:t>
            </a:r>
            <a:r>
              <a:rPr lang="ru-RU" sz="1800" b="1" dirty="0" smtClean="0">
                <a:solidFill>
                  <a:schemeClr val="tx2"/>
                </a:solidFill>
                <a:latin typeface="Times New Roman" panose="02020603050405020304" pitchFamily="18" charset="0"/>
                <a:cs typeface="Times New Roman" panose="02020603050405020304" pitchFamily="18" charset="0"/>
              </a:rPr>
              <a:t>№ </a:t>
            </a:r>
            <a:r>
              <a:rPr lang="ru-RU" sz="1800" b="1" dirty="0">
                <a:solidFill>
                  <a:schemeClr val="tx2"/>
                </a:solidFill>
                <a:latin typeface="Times New Roman" panose="02020603050405020304" pitchFamily="18" charset="0"/>
                <a:cs typeface="Times New Roman" panose="02020603050405020304" pitchFamily="18" charset="0"/>
              </a:rPr>
              <a:t>44-мр</a:t>
            </a:r>
          </a:p>
        </p:txBody>
      </p:sp>
      <p:graphicFrame>
        <p:nvGraphicFramePr>
          <p:cNvPr id="3" name="Таблица 2"/>
          <p:cNvGraphicFramePr>
            <a:graphicFrameLocks noGrp="1"/>
          </p:cNvGraphicFramePr>
          <p:nvPr>
            <p:extLst>
              <p:ext uri="{D42A27DB-BD31-4B8C-83A1-F6EECF244321}">
                <p14:modId xmlns:p14="http://schemas.microsoft.com/office/powerpoint/2010/main" val="2500529168"/>
              </p:ext>
            </p:extLst>
          </p:nvPr>
        </p:nvGraphicFramePr>
        <p:xfrm>
          <a:off x="119335" y="620688"/>
          <a:ext cx="11953328" cy="6168160"/>
        </p:xfrm>
        <a:graphic>
          <a:graphicData uri="http://schemas.openxmlformats.org/drawingml/2006/table">
            <a:tbl>
              <a:tblPr/>
              <a:tblGrid>
                <a:gridCol w="362222"/>
                <a:gridCol w="1521333"/>
                <a:gridCol w="2318221"/>
                <a:gridCol w="1159111"/>
                <a:gridCol w="1159111"/>
                <a:gridCol w="1448888"/>
                <a:gridCol w="1861997"/>
                <a:gridCol w="1434399"/>
                <a:gridCol w="688046"/>
              </a:tblGrid>
              <a:tr h="931816">
                <a:tc>
                  <a:txBody>
                    <a:bodyPr/>
                    <a:lstStyle/>
                    <a:p>
                      <a:pPr algn="ctr" fontAlgn="ctr"/>
                      <a:r>
                        <a:rPr lang="ru-RU" sz="1200" b="1" i="0" u="none" strike="noStrike" dirty="0">
                          <a:solidFill>
                            <a:srgbClr val="000000"/>
                          </a:solidFill>
                          <a:effectLst/>
                          <a:latin typeface="Times New Roman" panose="02020603050405020304" pitchFamily="18" charset="0"/>
                        </a:rPr>
                        <a:t>№</a:t>
                      </a:r>
                      <a:br>
                        <a:rPr lang="ru-RU" sz="1200" b="1" i="0" u="none" strike="noStrike" dirty="0">
                          <a:solidFill>
                            <a:srgbClr val="000000"/>
                          </a:solidFill>
                          <a:effectLst/>
                          <a:latin typeface="Times New Roman" panose="02020603050405020304" pitchFamily="18" charset="0"/>
                        </a:rPr>
                      </a:br>
                      <a:r>
                        <a:rPr lang="ru-RU" sz="1200" b="1" i="0" u="none" strike="noStrike" dirty="0">
                          <a:solidFill>
                            <a:srgbClr val="000000"/>
                          </a:solidFill>
                          <a:effectLst/>
                          <a:latin typeface="Times New Roman" panose="02020603050405020304" pitchFamily="18" charset="0"/>
                        </a:rPr>
                        <a:t>п/п</a:t>
                      </a:r>
                    </a:p>
                  </a:txBody>
                  <a:tcPr marL="5120" marR="5120" marT="512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00" b="1" i="0" u="none" strike="noStrike" dirty="0">
                          <a:solidFill>
                            <a:srgbClr val="000000"/>
                          </a:solidFill>
                          <a:effectLst/>
                          <a:latin typeface="Times New Roman" panose="02020603050405020304" pitchFamily="18" charset="0"/>
                        </a:rPr>
                        <a:t>Название муниципального района</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00" b="1" i="0" u="none" strike="noStrike" dirty="0">
                          <a:solidFill>
                            <a:srgbClr val="000000"/>
                          </a:solidFill>
                          <a:effectLst/>
                          <a:latin typeface="Times New Roman" panose="02020603050405020304" pitchFamily="18" charset="0"/>
                        </a:rPr>
                        <a:t>Образовательная организация</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00" b="1" i="0" u="none" strike="noStrike" dirty="0">
                          <a:solidFill>
                            <a:srgbClr val="000000"/>
                          </a:solidFill>
                          <a:effectLst/>
                          <a:latin typeface="Times New Roman" panose="02020603050405020304" pitchFamily="18" charset="0"/>
                        </a:rPr>
                        <a:t>Кол-во детей, обучающихся в школе</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00" b="1" i="0" u="none" strike="noStrike" dirty="0">
                          <a:solidFill>
                            <a:srgbClr val="000000"/>
                          </a:solidFill>
                          <a:effectLst/>
                          <a:latin typeface="Times New Roman" panose="02020603050405020304" pitchFamily="18" charset="0"/>
                        </a:rPr>
                        <a:t>Должны обучаться </a:t>
                      </a:r>
                      <a:br>
                        <a:rPr lang="ru-RU" sz="1200" b="1" i="0" u="none" strike="noStrike" dirty="0">
                          <a:solidFill>
                            <a:srgbClr val="000000"/>
                          </a:solidFill>
                          <a:effectLst/>
                          <a:latin typeface="Times New Roman" panose="02020603050405020304" pitchFamily="18" charset="0"/>
                        </a:rPr>
                      </a:br>
                      <a:r>
                        <a:rPr lang="ru-RU" sz="1200" b="1" i="0" u="none" strike="noStrike" dirty="0">
                          <a:solidFill>
                            <a:srgbClr val="000000"/>
                          </a:solidFill>
                          <a:effectLst/>
                          <a:latin typeface="Times New Roman" panose="02020603050405020304" pitchFamily="18" charset="0"/>
                        </a:rPr>
                        <a:t>по программам ДО</a:t>
                      </a:r>
                      <a:br>
                        <a:rPr lang="ru-RU" sz="1200" b="1" i="0" u="none" strike="noStrike" dirty="0">
                          <a:solidFill>
                            <a:srgbClr val="000000"/>
                          </a:solidFill>
                          <a:effectLst/>
                          <a:latin typeface="Times New Roman" panose="02020603050405020304" pitchFamily="18" charset="0"/>
                        </a:rPr>
                      </a:br>
                      <a:r>
                        <a:rPr lang="ru-RU" sz="1200" b="1" i="0" u="none" strike="noStrike" dirty="0" smtClean="0">
                          <a:solidFill>
                            <a:srgbClr val="000000"/>
                          </a:solidFill>
                          <a:effectLst/>
                          <a:latin typeface="Times New Roman" panose="02020603050405020304" pitchFamily="18" charset="0"/>
                        </a:rPr>
                        <a:t>20</a:t>
                      </a:r>
                      <a:r>
                        <a:rPr lang="ru-RU" sz="1200" b="1" i="0" u="none" strike="noStrike" dirty="0">
                          <a:solidFill>
                            <a:srgbClr val="000000"/>
                          </a:solidFill>
                          <a:effectLst/>
                          <a:latin typeface="Times New Roman" panose="02020603050405020304" pitchFamily="18" charset="0"/>
                        </a:rPr>
                        <a:t>%</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00" b="1" i="0" u="none" strike="noStrike" dirty="0">
                          <a:solidFill>
                            <a:srgbClr val="000000"/>
                          </a:solidFill>
                          <a:effectLst/>
                          <a:latin typeface="Times New Roman" panose="02020603050405020304" pitchFamily="18" charset="0"/>
                        </a:rPr>
                        <a:t>Количество программ, помеченных как </a:t>
                      </a:r>
                      <a:br>
                        <a:rPr lang="ru-RU" sz="1200" b="1" i="0" u="none" strike="noStrike" dirty="0">
                          <a:solidFill>
                            <a:srgbClr val="000000"/>
                          </a:solidFill>
                          <a:effectLst/>
                          <a:latin typeface="Times New Roman" panose="02020603050405020304" pitchFamily="18" charset="0"/>
                        </a:rPr>
                      </a:br>
                      <a:r>
                        <a:rPr lang="ru-RU" sz="1200" b="1" i="0" u="none" strike="noStrike" dirty="0">
                          <a:solidFill>
                            <a:srgbClr val="000000"/>
                          </a:solidFill>
                          <a:effectLst/>
                          <a:latin typeface="Times New Roman" panose="02020603050405020304" pitchFamily="18" charset="0"/>
                        </a:rPr>
                        <a:t>«Точка роста» </a:t>
                      </a:r>
                      <a:br>
                        <a:rPr lang="ru-RU" sz="1200" b="1" i="0" u="none" strike="noStrike" dirty="0">
                          <a:solidFill>
                            <a:srgbClr val="000000"/>
                          </a:solidFill>
                          <a:effectLst/>
                          <a:latin typeface="Times New Roman" panose="02020603050405020304" pitchFamily="18" charset="0"/>
                        </a:rPr>
                      </a:br>
                      <a:r>
                        <a:rPr lang="ru-RU" sz="1200" b="1" i="0" u="none" strike="noStrike" dirty="0">
                          <a:solidFill>
                            <a:srgbClr val="000000"/>
                          </a:solidFill>
                          <a:effectLst/>
                          <a:latin typeface="Times New Roman" panose="02020603050405020304" pitchFamily="18" charset="0"/>
                        </a:rPr>
                        <a:t>в АИС Навигатор, </a:t>
                      </a:r>
                      <a:br>
                        <a:rPr lang="ru-RU" sz="1200" b="1" i="0" u="none" strike="noStrike" dirty="0">
                          <a:solidFill>
                            <a:srgbClr val="000000"/>
                          </a:solidFill>
                          <a:effectLst/>
                          <a:latin typeface="Times New Roman" panose="02020603050405020304" pitchFamily="18" charset="0"/>
                        </a:rPr>
                      </a:br>
                      <a:r>
                        <a:rPr lang="ru-RU" sz="1200" b="1" i="0" u="none" strike="noStrike" dirty="0">
                          <a:solidFill>
                            <a:srgbClr val="000000"/>
                          </a:solidFill>
                          <a:effectLst/>
                          <a:latin typeface="Times New Roman" panose="02020603050405020304" pitchFamily="18" charset="0"/>
                        </a:rPr>
                        <a:t>27.10.22</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00" b="1" i="0" u="none" strike="noStrike" dirty="0">
                          <a:solidFill>
                            <a:srgbClr val="000000"/>
                          </a:solidFill>
                          <a:effectLst/>
                          <a:latin typeface="Times New Roman" panose="02020603050405020304" pitchFamily="18" charset="0"/>
                        </a:rPr>
                        <a:t>Количество детей, занимающихся по программам, помеченным как «Точка роста» </a:t>
                      </a:r>
                      <a:br>
                        <a:rPr lang="ru-RU" sz="1200" b="1" i="0" u="none" strike="noStrike" dirty="0">
                          <a:solidFill>
                            <a:srgbClr val="000000"/>
                          </a:solidFill>
                          <a:effectLst/>
                          <a:latin typeface="Times New Roman" panose="02020603050405020304" pitchFamily="18" charset="0"/>
                        </a:rPr>
                      </a:br>
                      <a:r>
                        <a:rPr lang="ru-RU" sz="1200" b="1" i="0" u="none" strike="noStrike" dirty="0">
                          <a:solidFill>
                            <a:srgbClr val="000000"/>
                          </a:solidFill>
                          <a:effectLst/>
                          <a:latin typeface="Times New Roman" panose="02020603050405020304" pitchFamily="18" charset="0"/>
                        </a:rPr>
                        <a:t>в АИС Навигатор, 27.10.22</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00" b="1" i="0" u="none" strike="noStrike" dirty="0">
                          <a:solidFill>
                            <a:srgbClr val="000000"/>
                          </a:solidFill>
                          <a:effectLst/>
                          <a:latin typeface="Times New Roman" panose="02020603050405020304" pitchFamily="18" charset="0"/>
                        </a:rPr>
                        <a:t>Количество детей, которых необходимо зачислить для выполнения охвата  </a:t>
                      </a:r>
                      <a:br>
                        <a:rPr lang="ru-RU" sz="1200" b="1" i="0" u="none" strike="noStrike" dirty="0">
                          <a:solidFill>
                            <a:srgbClr val="000000"/>
                          </a:solidFill>
                          <a:effectLst/>
                          <a:latin typeface="Times New Roman" panose="02020603050405020304" pitchFamily="18" charset="0"/>
                        </a:rPr>
                      </a:br>
                      <a:r>
                        <a:rPr lang="ru-RU" sz="1200" b="1" i="0" u="none" strike="noStrike" dirty="0" smtClean="0">
                          <a:solidFill>
                            <a:srgbClr val="000000"/>
                          </a:solidFill>
                          <a:effectLst/>
                          <a:latin typeface="Times New Roman" panose="02020603050405020304" pitchFamily="18" charset="0"/>
                        </a:rPr>
                        <a:t>20 </a:t>
                      </a:r>
                      <a:r>
                        <a:rPr lang="ru-RU" sz="1200" b="1" i="0" u="none" strike="noStrike" dirty="0">
                          <a:solidFill>
                            <a:srgbClr val="000000"/>
                          </a:solidFill>
                          <a:effectLst/>
                          <a:latin typeface="Times New Roman" panose="02020603050405020304" pitchFamily="18" charset="0"/>
                        </a:rPr>
                        <a:t>%</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00" b="1" i="0" u="none" strike="noStrike" dirty="0">
                          <a:solidFill>
                            <a:srgbClr val="000000"/>
                          </a:solidFill>
                          <a:effectLst/>
                          <a:latin typeface="Times New Roman" panose="02020603050405020304" pitchFamily="18" charset="0"/>
                        </a:rPr>
                        <a:t>Прирост с 03.10.22</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r>
              <a:tr h="266233">
                <a:tc>
                  <a:txBody>
                    <a:bodyPr/>
                    <a:lstStyle/>
                    <a:p>
                      <a:pPr algn="ctr" fontAlgn="ctr"/>
                      <a:r>
                        <a:rPr lang="ru-RU" sz="1200" b="0" i="0" u="none" strike="noStrike">
                          <a:solidFill>
                            <a:srgbClr val="000000"/>
                          </a:solidFill>
                          <a:effectLst/>
                          <a:latin typeface="Times New Roman" panose="02020603050405020304" pitchFamily="18" charset="0"/>
                        </a:rPr>
                        <a:t>76</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dirty="0">
                          <a:solidFill>
                            <a:srgbClr val="000000"/>
                          </a:solidFill>
                          <a:effectLst/>
                          <a:latin typeface="Times New Roman" panose="02020603050405020304" pitchFamily="18" charset="0"/>
                        </a:rPr>
                        <a:t>Нижнеилимский р-он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МОУ Железногорская СОШ № 5 г. Железногорск-Илимский</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474</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95</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dirty="0">
                          <a:solidFill>
                            <a:srgbClr val="000000"/>
                          </a:solidFill>
                          <a:effectLst/>
                          <a:latin typeface="Times New Roman" panose="02020603050405020304" pitchFamily="18" charset="0"/>
                        </a:rPr>
                        <a:t>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dirty="0">
                          <a:solidFill>
                            <a:srgbClr val="000000"/>
                          </a:solidFill>
                          <a:effectLst/>
                          <a:latin typeface="Times New Roman" panose="02020603050405020304" pitchFamily="18" charset="0"/>
                        </a:rPr>
                        <a:t>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95</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00" b="0" i="0" u="none" strike="noStrike" dirty="0">
                          <a:solidFill>
                            <a:srgbClr val="000000"/>
                          </a:solidFill>
                          <a:effectLst/>
                          <a:latin typeface="Times New Roman" panose="02020603050405020304" pitchFamily="18" charset="0"/>
                        </a:rPr>
                        <a:t>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3117">
                <a:tc>
                  <a:txBody>
                    <a:bodyPr/>
                    <a:lstStyle/>
                    <a:p>
                      <a:pPr algn="ctr" fontAlgn="ctr"/>
                      <a:r>
                        <a:rPr lang="ru-RU" sz="1200" b="0" i="0" u="none" strike="noStrike">
                          <a:solidFill>
                            <a:srgbClr val="000000"/>
                          </a:solidFill>
                          <a:effectLst/>
                          <a:latin typeface="Times New Roman" panose="02020603050405020304" pitchFamily="18" charset="0"/>
                        </a:rPr>
                        <a:t>77</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dirty="0">
                          <a:solidFill>
                            <a:srgbClr val="000000"/>
                          </a:solidFill>
                          <a:effectLst/>
                          <a:latin typeface="Times New Roman" panose="02020603050405020304" pitchFamily="18" charset="0"/>
                        </a:rPr>
                        <a:t>Нижнеилимский р-он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МОУ Новоигирменская СОШ № 1</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563</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113</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3</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93</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20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00" b="0" i="0" u="none" strike="noStrike" dirty="0">
                          <a:solidFill>
                            <a:srgbClr val="000000"/>
                          </a:solidFill>
                          <a:effectLst/>
                          <a:latin typeface="Times New Roman" panose="02020603050405020304" pitchFamily="18" charset="0"/>
                        </a:rPr>
                        <a:t>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3117">
                <a:tc>
                  <a:txBody>
                    <a:bodyPr/>
                    <a:lstStyle/>
                    <a:p>
                      <a:pPr algn="ctr" fontAlgn="ctr"/>
                      <a:r>
                        <a:rPr lang="ru-RU" sz="1200" b="0" i="0" u="none" strike="noStrike">
                          <a:solidFill>
                            <a:srgbClr val="000000"/>
                          </a:solidFill>
                          <a:effectLst/>
                          <a:latin typeface="Times New Roman" panose="02020603050405020304" pitchFamily="18" charset="0"/>
                        </a:rPr>
                        <a:t>78</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dirty="0">
                          <a:solidFill>
                            <a:srgbClr val="000000"/>
                          </a:solidFill>
                          <a:effectLst/>
                          <a:latin typeface="Times New Roman" panose="02020603050405020304" pitchFamily="18" charset="0"/>
                        </a:rPr>
                        <a:t>Нижнеилимский р-он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МОУ Новоигирменская СОШ № 3</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554</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111</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5</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111</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00" b="0" i="0" u="none" strike="noStrike" dirty="0">
                          <a:solidFill>
                            <a:srgbClr val="000000"/>
                          </a:solidFill>
                          <a:effectLst/>
                          <a:latin typeface="Times New Roman" panose="02020603050405020304" pitchFamily="18" charset="0"/>
                        </a:rPr>
                        <a:t>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3117">
                <a:tc>
                  <a:txBody>
                    <a:bodyPr/>
                    <a:lstStyle/>
                    <a:p>
                      <a:pPr algn="ctr" fontAlgn="ctr"/>
                      <a:r>
                        <a:rPr lang="ru-RU" sz="1200" b="0" i="0" u="none" strike="noStrike">
                          <a:solidFill>
                            <a:srgbClr val="000000"/>
                          </a:solidFill>
                          <a:effectLst/>
                          <a:latin typeface="Times New Roman" panose="02020603050405020304" pitchFamily="18" charset="0"/>
                        </a:rPr>
                        <a:t>79</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dirty="0">
                          <a:solidFill>
                            <a:srgbClr val="000000"/>
                          </a:solidFill>
                          <a:effectLst/>
                          <a:latin typeface="Times New Roman" panose="02020603050405020304" pitchFamily="18" charset="0"/>
                        </a:rPr>
                        <a:t>Нижнеилимский р-он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МОУ Железногорская СОШ № 1</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425</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85</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3</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5</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80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00" b="0" i="0" u="none" strike="noStrike" dirty="0">
                          <a:solidFill>
                            <a:srgbClr val="000000"/>
                          </a:solidFill>
                          <a:effectLst/>
                          <a:latin typeface="Times New Roman" panose="02020603050405020304" pitchFamily="18" charset="0"/>
                        </a:rPr>
                        <a:t>5</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3117">
                <a:tc>
                  <a:txBody>
                    <a:bodyPr/>
                    <a:lstStyle/>
                    <a:p>
                      <a:pPr algn="ctr" fontAlgn="ctr"/>
                      <a:r>
                        <a:rPr lang="ru-RU" sz="1200" b="0" i="0" u="none" strike="noStrike">
                          <a:solidFill>
                            <a:srgbClr val="000000"/>
                          </a:solidFill>
                          <a:effectLst/>
                          <a:latin typeface="Times New Roman" panose="02020603050405020304" pitchFamily="18" charset="0"/>
                        </a:rPr>
                        <a:t>80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dirty="0">
                          <a:solidFill>
                            <a:srgbClr val="000000"/>
                          </a:solidFill>
                          <a:effectLst/>
                          <a:latin typeface="Times New Roman" panose="02020603050405020304" pitchFamily="18" charset="0"/>
                        </a:rPr>
                        <a:t>Нижнеилимский р-он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dirty="0">
                          <a:solidFill>
                            <a:srgbClr val="000000"/>
                          </a:solidFill>
                          <a:effectLst/>
                          <a:latin typeface="Times New Roman" panose="02020603050405020304" pitchFamily="18" charset="0"/>
                        </a:rPr>
                        <a:t>МОУ </a:t>
                      </a:r>
                      <a:r>
                        <a:rPr lang="ru-RU" sz="1200" b="0" i="0" u="none" strike="noStrike" dirty="0" err="1">
                          <a:solidFill>
                            <a:srgbClr val="000000"/>
                          </a:solidFill>
                          <a:effectLst/>
                          <a:latin typeface="Times New Roman" panose="02020603050405020304" pitchFamily="18" charset="0"/>
                        </a:rPr>
                        <a:t>Видимская</a:t>
                      </a:r>
                      <a:r>
                        <a:rPr lang="ru-RU" sz="1200" b="0" i="0" u="none" strike="noStrike" dirty="0">
                          <a:solidFill>
                            <a:srgbClr val="000000"/>
                          </a:solidFill>
                          <a:effectLst/>
                          <a:latin typeface="Times New Roman" panose="02020603050405020304" pitchFamily="18" charset="0"/>
                        </a:rPr>
                        <a:t> СОШ</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244</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49</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6</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71</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выполнен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00" b="0" i="0" u="none" strike="noStrike" dirty="0">
                          <a:solidFill>
                            <a:srgbClr val="000000"/>
                          </a:solidFill>
                          <a:effectLst/>
                          <a:latin typeface="Times New Roman" panose="02020603050405020304" pitchFamily="18" charset="0"/>
                        </a:rPr>
                        <a:t>71</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3117">
                <a:tc>
                  <a:txBody>
                    <a:bodyPr/>
                    <a:lstStyle/>
                    <a:p>
                      <a:pPr algn="ctr" fontAlgn="ctr"/>
                      <a:r>
                        <a:rPr lang="ru-RU" sz="1200" b="0" i="0" u="none" strike="noStrike">
                          <a:solidFill>
                            <a:srgbClr val="000000"/>
                          </a:solidFill>
                          <a:effectLst/>
                          <a:latin typeface="Times New Roman" panose="02020603050405020304" pitchFamily="18" charset="0"/>
                        </a:rPr>
                        <a:t>81</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Нижнеудинский р-он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МКОУ СОШ № 2 г. Нижнеудинск</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484</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97</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5</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92</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5</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00" b="0" i="0" u="none" strike="noStrike" dirty="0">
                          <a:solidFill>
                            <a:srgbClr val="000000"/>
                          </a:solidFill>
                          <a:effectLst/>
                          <a:latin typeface="Times New Roman" panose="02020603050405020304" pitchFamily="18" charset="0"/>
                        </a:rPr>
                        <a:t>22</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3117">
                <a:tc>
                  <a:txBody>
                    <a:bodyPr/>
                    <a:lstStyle/>
                    <a:p>
                      <a:pPr algn="ctr" fontAlgn="ctr"/>
                      <a:r>
                        <a:rPr lang="ru-RU" sz="1200" b="0" i="0" u="none" strike="noStrike">
                          <a:solidFill>
                            <a:srgbClr val="000000"/>
                          </a:solidFill>
                          <a:effectLst/>
                          <a:latin typeface="Times New Roman" panose="02020603050405020304" pitchFamily="18" charset="0"/>
                        </a:rPr>
                        <a:t>82</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Нижнеудинский р-он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dirty="0">
                          <a:solidFill>
                            <a:srgbClr val="000000"/>
                          </a:solidFill>
                          <a:effectLst/>
                          <a:latin typeface="Times New Roman" panose="02020603050405020304" pitchFamily="18" charset="0"/>
                        </a:rPr>
                        <a:t>МКОУ </a:t>
                      </a:r>
                      <a:r>
                        <a:rPr lang="ru-RU" sz="1200" b="0" i="0" u="none" strike="noStrike" dirty="0" err="1">
                          <a:solidFill>
                            <a:srgbClr val="000000"/>
                          </a:solidFill>
                          <a:effectLst/>
                          <a:latin typeface="Times New Roman" panose="02020603050405020304" pitchFamily="18" charset="0"/>
                        </a:rPr>
                        <a:t>Широковская</a:t>
                      </a:r>
                      <a:r>
                        <a:rPr lang="ru-RU" sz="1200" b="0" i="0" u="none" strike="noStrike" dirty="0">
                          <a:solidFill>
                            <a:srgbClr val="000000"/>
                          </a:solidFill>
                          <a:effectLst/>
                          <a:latin typeface="Times New Roman" panose="02020603050405020304" pitchFamily="18" charset="0"/>
                        </a:rPr>
                        <a:t> СОШ</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72</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14</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14</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00" b="0" i="0" u="none" strike="noStrike">
                          <a:solidFill>
                            <a:srgbClr val="000000"/>
                          </a:solidFill>
                          <a:effectLst/>
                          <a:latin typeface="Times New Roman" panose="02020603050405020304" pitchFamily="18" charset="0"/>
                        </a:rPr>
                        <a:t>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266233">
                <a:tc>
                  <a:txBody>
                    <a:bodyPr/>
                    <a:lstStyle/>
                    <a:p>
                      <a:pPr algn="ctr" fontAlgn="ctr"/>
                      <a:r>
                        <a:rPr lang="ru-RU" sz="1200" b="0" i="0" u="none" strike="noStrike">
                          <a:solidFill>
                            <a:srgbClr val="000000"/>
                          </a:solidFill>
                          <a:effectLst/>
                          <a:latin typeface="Times New Roman" panose="02020603050405020304" pitchFamily="18" charset="0"/>
                        </a:rPr>
                        <a:t>83</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Нижнеудинский р-он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МКОУ Школа-интернат № 26  г. Нижнеудинск</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dirty="0">
                          <a:solidFill>
                            <a:srgbClr val="000000"/>
                          </a:solidFill>
                          <a:effectLst/>
                          <a:latin typeface="Times New Roman" panose="02020603050405020304" pitchFamily="18" charset="0"/>
                        </a:rPr>
                        <a:t>484</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97</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5</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12</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85</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00" b="0" i="0" u="none" strike="noStrike" dirty="0">
                          <a:solidFill>
                            <a:srgbClr val="000000"/>
                          </a:solidFill>
                          <a:effectLst/>
                          <a:latin typeface="Times New Roman" panose="02020603050405020304" pitchFamily="18" charset="0"/>
                        </a:rPr>
                        <a:t>12</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3117">
                <a:tc>
                  <a:txBody>
                    <a:bodyPr/>
                    <a:lstStyle/>
                    <a:p>
                      <a:pPr algn="ctr" fontAlgn="ctr"/>
                      <a:r>
                        <a:rPr lang="ru-RU" sz="1200" b="0" i="0" u="none" strike="noStrike">
                          <a:solidFill>
                            <a:srgbClr val="000000"/>
                          </a:solidFill>
                          <a:effectLst/>
                          <a:latin typeface="Times New Roman" panose="02020603050405020304" pitchFamily="18" charset="0"/>
                        </a:rPr>
                        <a:t>84</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Нижнеудинский р-он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МКОУ СОШ № 5 г. Алзамай</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414</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83</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4</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90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выполнен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00" b="0" i="0" u="none" strike="noStrike" dirty="0">
                          <a:solidFill>
                            <a:srgbClr val="000000"/>
                          </a:solidFill>
                          <a:effectLst/>
                          <a:latin typeface="Times New Roman" panose="02020603050405020304" pitchFamily="18" charset="0"/>
                        </a:rPr>
                        <a:t>90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3117">
                <a:tc>
                  <a:txBody>
                    <a:bodyPr/>
                    <a:lstStyle/>
                    <a:p>
                      <a:pPr algn="ctr" fontAlgn="ctr"/>
                      <a:r>
                        <a:rPr lang="ru-RU" sz="1200" b="0" i="0" u="none" strike="noStrike">
                          <a:solidFill>
                            <a:srgbClr val="000000"/>
                          </a:solidFill>
                          <a:effectLst/>
                          <a:latin typeface="Times New Roman" panose="02020603050405020304" pitchFamily="18" charset="0"/>
                        </a:rPr>
                        <a:t>85</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Нижнеудинский р-он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МКОУ СОШ № 3 г. Алзамай</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352</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dirty="0">
                          <a:solidFill>
                            <a:srgbClr val="000000"/>
                          </a:solidFill>
                          <a:effectLst/>
                          <a:latin typeface="Times New Roman" panose="02020603050405020304" pitchFamily="18" charset="0"/>
                        </a:rPr>
                        <a:t>70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4</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98</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выполнен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00" b="0" i="0" u="none" strike="noStrike" dirty="0">
                          <a:solidFill>
                            <a:srgbClr val="000000"/>
                          </a:solidFill>
                          <a:effectLst/>
                          <a:latin typeface="Times New Roman" panose="02020603050405020304" pitchFamily="18" charset="0"/>
                        </a:rPr>
                        <a:t>98</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3117">
                <a:tc>
                  <a:txBody>
                    <a:bodyPr/>
                    <a:lstStyle/>
                    <a:p>
                      <a:pPr algn="ctr" fontAlgn="ctr"/>
                      <a:r>
                        <a:rPr lang="ru-RU" sz="1200" b="0" i="0" u="none" strike="noStrike">
                          <a:solidFill>
                            <a:srgbClr val="000000"/>
                          </a:solidFill>
                          <a:effectLst/>
                          <a:latin typeface="Times New Roman" panose="02020603050405020304" pitchFamily="18" charset="0"/>
                        </a:rPr>
                        <a:t>86</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Нижнеудинский р-он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МКОУ Шумская СОШ</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242</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48</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3</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60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выполнен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00" b="0" i="0" u="none" strike="noStrike">
                          <a:solidFill>
                            <a:srgbClr val="000000"/>
                          </a:solidFill>
                          <a:effectLst/>
                          <a:latin typeface="Times New Roman" panose="02020603050405020304" pitchFamily="18" charset="0"/>
                        </a:rPr>
                        <a:t>60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3117">
                <a:tc>
                  <a:txBody>
                    <a:bodyPr/>
                    <a:lstStyle/>
                    <a:p>
                      <a:pPr algn="ctr" fontAlgn="ctr"/>
                      <a:r>
                        <a:rPr lang="ru-RU" sz="1200" b="0" i="0" u="none" strike="noStrike">
                          <a:solidFill>
                            <a:srgbClr val="000000"/>
                          </a:solidFill>
                          <a:effectLst/>
                          <a:latin typeface="Times New Roman" panose="02020603050405020304" pitchFamily="18" charset="0"/>
                        </a:rPr>
                        <a:t>87</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Нижнеудинский р-он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МКОУ Порогская СОШ</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54</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dirty="0">
                          <a:solidFill>
                            <a:srgbClr val="000000"/>
                          </a:solidFill>
                          <a:effectLst/>
                          <a:latin typeface="Times New Roman" panose="02020603050405020304" pitchFamily="18" charset="0"/>
                        </a:rPr>
                        <a:t>11</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2</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11</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00" b="0" i="0" u="none" strike="noStrike" dirty="0">
                          <a:solidFill>
                            <a:srgbClr val="000000"/>
                          </a:solidFill>
                          <a:effectLst/>
                          <a:latin typeface="Times New Roman" panose="02020603050405020304" pitchFamily="18" charset="0"/>
                        </a:rPr>
                        <a:t>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3117">
                <a:tc>
                  <a:txBody>
                    <a:bodyPr/>
                    <a:lstStyle/>
                    <a:p>
                      <a:pPr algn="ctr" fontAlgn="ctr"/>
                      <a:r>
                        <a:rPr lang="ru-RU" sz="1200" b="0" i="0" u="none" strike="noStrike">
                          <a:solidFill>
                            <a:srgbClr val="000000"/>
                          </a:solidFill>
                          <a:effectLst/>
                          <a:latin typeface="Times New Roman" panose="02020603050405020304" pitchFamily="18" charset="0"/>
                        </a:rPr>
                        <a:t>88</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Нижнеудинский р-он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МКОУ Катарбейская СОШ</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73</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15</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3</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49</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выполнен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00" b="0" i="0" u="none" strike="noStrike">
                          <a:solidFill>
                            <a:srgbClr val="000000"/>
                          </a:solidFill>
                          <a:effectLst/>
                          <a:latin typeface="Times New Roman" panose="02020603050405020304" pitchFamily="18" charset="0"/>
                        </a:rPr>
                        <a:t>1</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3117">
                <a:tc>
                  <a:txBody>
                    <a:bodyPr/>
                    <a:lstStyle/>
                    <a:p>
                      <a:pPr algn="ctr" fontAlgn="ctr"/>
                      <a:r>
                        <a:rPr lang="ru-RU" sz="1200" b="0" i="0" u="none" strike="noStrike">
                          <a:solidFill>
                            <a:srgbClr val="000000"/>
                          </a:solidFill>
                          <a:effectLst/>
                          <a:latin typeface="Times New Roman" panose="02020603050405020304" pitchFamily="18" charset="0"/>
                        </a:rPr>
                        <a:t>89</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Нижнеудинский р-он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МКОУ Иргейская СОШ</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61</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12</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dirty="0">
                          <a:solidFill>
                            <a:srgbClr val="000000"/>
                          </a:solidFill>
                          <a:effectLst/>
                          <a:latin typeface="Times New Roman" panose="02020603050405020304" pitchFamily="18" charset="0"/>
                        </a:rPr>
                        <a:t>3</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38</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выполнен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00" b="0" i="0" u="none" strike="noStrike">
                          <a:solidFill>
                            <a:srgbClr val="000000"/>
                          </a:solidFill>
                          <a:effectLst/>
                          <a:latin typeface="Times New Roman" panose="02020603050405020304" pitchFamily="18" charset="0"/>
                        </a:rPr>
                        <a:t>38</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3117">
                <a:tc>
                  <a:txBody>
                    <a:bodyPr/>
                    <a:lstStyle/>
                    <a:p>
                      <a:pPr algn="ctr" fontAlgn="ctr"/>
                      <a:r>
                        <a:rPr lang="ru-RU" sz="1200" b="0" i="0" u="none" strike="noStrike">
                          <a:solidFill>
                            <a:srgbClr val="000000"/>
                          </a:solidFill>
                          <a:effectLst/>
                          <a:latin typeface="Times New Roman" panose="02020603050405020304" pitchFamily="18" charset="0"/>
                        </a:rPr>
                        <a:t>90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Нукутский р-он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МБОУ Целинная СОШ</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145</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29</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2</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17</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12</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00" b="0" i="0" u="none" strike="noStrike" dirty="0">
                          <a:solidFill>
                            <a:srgbClr val="000000"/>
                          </a:solidFill>
                          <a:effectLst/>
                          <a:latin typeface="Times New Roman" panose="02020603050405020304" pitchFamily="18" charset="0"/>
                        </a:rPr>
                        <a:t>17</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3117">
                <a:tc>
                  <a:txBody>
                    <a:bodyPr/>
                    <a:lstStyle/>
                    <a:p>
                      <a:pPr algn="ctr" fontAlgn="ctr"/>
                      <a:r>
                        <a:rPr lang="ru-RU" sz="1200" b="0" i="0" u="none" strike="noStrike">
                          <a:solidFill>
                            <a:srgbClr val="000000"/>
                          </a:solidFill>
                          <a:effectLst/>
                          <a:latin typeface="Times New Roman" panose="02020603050405020304" pitchFamily="18" charset="0"/>
                        </a:rPr>
                        <a:t>91</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Нукутский р-он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МБОУ Закулейская СОШ </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116</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23</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dirty="0">
                          <a:solidFill>
                            <a:srgbClr val="000000"/>
                          </a:solidFill>
                          <a:effectLst/>
                          <a:latin typeface="Times New Roman" panose="02020603050405020304" pitchFamily="18" charset="0"/>
                        </a:rPr>
                        <a:t>4</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44</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выполнен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00" b="0" i="0" u="none" strike="noStrike">
                          <a:solidFill>
                            <a:srgbClr val="000000"/>
                          </a:solidFill>
                          <a:effectLst/>
                          <a:latin typeface="Times New Roman" panose="02020603050405020304" pitchFamily="18" charset="0"/>
                        </a:rPr>
                        <a:t>44</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3117">
                <a:tc>
                  <a:txBody>
                    <a:bodyPr/>
                    <a:lstStyle/>
                    <a:p>
                      <a:pPr algn="ctr" fontAlgn="ctr"/>
                      <a:r>
                        <a:rPr lang="ru-RU" sz="1200" b="0" i="0" u="none" strike="noStrike">
                          <a:solidFill>
                            <a:srgbClr val="000000"/>
                          </a:solidFill>
                          <a:effectLst/>
                          <a:latin typeface="Times New Roman" panose="02020603050405020304" pitchFamily="18" charset="0"/>
                        </a:rPr>
                        <a:t>92</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Нукутский р-он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МБОУ Новоленинская СОШ</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160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32</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1</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3</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29</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00" b="0" i="0" u="none" strike="noStrike">
                          <a:solidFill>
                            <a:srgbClr val="000000"/>
                          </a:solidFill>
                          <a:effectLst/>
                          <a:latin typeface="Times New Roman" panose="02020603050405020304" pitchFamily="18" charset="0"/>
                        </a:rPr>
                        <a:t>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3117">
                <a:tc>
                  <a:txBody>
                    <a:bodyPr/>
                    <a:lstStyle/>
                    <a:p>
                      <a:pPr algn="ctr" fontAlgn="ctr"/>
                      <a:r>
                        <a:rPr lang="ru-RU" sz="1200" b="0" i="0" u="none" strike="noStrike">
                          <a:solidFill>
                            <a:srgbClr val="000000"/>
                          </a:solidFill>
                          <a:effectLst/>
                          <a:latin typeface="Times New Roman" panose="02020603050405020304" pitchFamily="18" charset="0"/>
                        </a:rPr>
                        <a:t>93</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Нукутский р-он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МБОУ Верхне-Куйтинская ООШ</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62</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12</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1</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dirty="0">
                          <a:solidFill>
                            <a:srgbClr val="000000"/>
                          </a:solidFill>
                          <a:effectLst/>
                          <a:latin typeface="Times New Roman" panose="02020603050405020304" pitchFamily="18" charset="0"/>
                        </a:rPr>
                        <a:t>2</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10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00" b="0" i="0" u="none" strike="noStrike" dirty="0">
                          <a:solidFill>
                            <a:srgbClr val="000000"/>
                          </a:solidFill>
                          <a:effectLst/>
                          <a:latin typeface="Times New Roman" panose="02020603050405020304" pitchFamily="18" charset="0"/>
                        </a:rPr>
                        <a:t>2</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3117">
                <a:tc>
                  <a:txBody>
                    <a:bodyPr/>
                    <a:lstStyle/>
                    <a:p>
                      <a:pPr algn="ctr" fontAlgn="ctr"/>
                      <a:r>
                        <a:rPr lang="ru-RU" sz="1200" b="0" i="0" u="none" strike="noStrike">
                          <a:solidFill>
                            <a:srgbClr val="000000"/>
                          </a:solidFill>
                          <a:effectLst/>
                          <a:latin typeface="Times New Roman" panose="02020603050405020304" pitchFamily="18" charset="0"/>
                        </a:rPr>
                        <a:t>94</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dirty="0" err="1">
                          <a:solidFill>
                            <a:srgbClr val="000000"/>
                          </a:solidFill>
                          <a:effectLst/>
                          <a:latin typeface="Times New Roman" panose="02020603050405020304" pitchFamily="18" charset="0"/>
                        </a:rPr>
                        <a:t>Осинский</a:t>
                      </a:r>
                      <a:r>
                        <a:rPr lang="ru-RU" sz="1200" b="0" i="0" u="none" strike="noStrike" dirty="0">
                          <a:solidFill>
                            <a:srgbClr val="000000"/>
                          </a:solidFill>
                          <a:effectLst/>
                          <a:latin typeface="Times New Roman" panose="02020603050405020304" pitchFamily="18" charset="0"/>
                        </a:rPr>
                        <a:t> р-он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МБОУ Кутанская ООШ</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40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8</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8</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00" b="0" i="0" u="none" strike="noStrike">
                          <a:solidFill>
                            <a:srgbClr val="000000"/>
                          </a:solidFill>
                          <a:effectLst/>
                          <a:latin typeface="Times New Roman" panose="02020603050405020304" pitchFamily="18" charset="0"/>
                        </a:rPr>
                        <a:t>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3117">
                <a:tc>
                  <a:txBody>
                    <a:bodyPr/>
                    <a:lstStyle/>
                    <a:p>
                      <a:pPr algn="ctr" fontAlgn="ctr"/>
                      <a:r>
                        <a:rPr lang="ru-RU" sz="1200" b="0" i="0" u="none" strike="noStrike">
                          <a:solidFill>
                            <a:srgbClr val="000000"/>
                          </a:solidFill>
                          <a:effectLst/>
                          <a:latin typeface="Times New Roman" panose="02020603050405020304" pitchFamily="18" charset="0"/>
                        </a:rPr>
                        <a:t>95</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dirty="0" err="1">
                          <a:solidFill>
                            <a:srgbClr val="000000"/>
                          </a:solidFill>
                          <a:effectLst/>
                          <a:latin typeface="Times New Roman" panose="02020603050405020304" pitchFamily="18" charset="0"/>
                        </a:rPr>
                        <a:t>Осинский</a:t>
                      </a:r>
                      <a:r>
                        <a:rPr lang="ru-RU" sz="1200" b="0" i="0" u="none" strike="noStrike" dirty="0">
                          <a:solidFill>
                            <a:srgbClr val="000000"/>
                          </a:solidFill>
                          <a:effectLst/>
                          <a:latin typeface="Times New Roman" panose="02020603050405020304" pitchFamily="18" charset="0"/>
                        </a:rPr>
                        <a:t> р-он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МБОУ Мольтинская ООШ</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72</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14</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3</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52</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выполнен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00" b="0" i="0" u="none" strike="noStrike">
                          <a:solidFill>
                            <a:srgbClr val="000000"/>
                          </a:solidFill>
                          <a:effectLst/>
                          <a:latin typeface="Times New Roman" panose="02020603050405020304" pitchFamily="18" charset="0"/>
                        </a:rPr>
                        <a:t>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3117">
                <a:tc>
                  <a:txBody>
                    <a:bodyPr/>
                    <a:lstStyle/>
                    <a:p>
                      <a:pPr algn="ctr" fontAlgn="ctr"/>
                      <a:r>
                        <a:rPr lang="ru-RU" sz="1200" b="0" i="0" u="none" strike="noStrike">
                          <a:solidFill>
                            <a:srgbClr val="000000"/>
                          </a:solidFill>
                          <a:effectLst/>
                          <a:latin typeface="Times New Roman" panose="02020603050405020304" pitchFamily="18" charset="0"/>
                        </a:rPr>
                        <a:t>96</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dirty="0" err="1">
                          <a:solidFill>
                            <a:srgbClr val="000000"/>
                          </a:solidFill>
                          <a:effectLst/>
                          <a:latin typeface="Times New Roman" panose="02020603050405020304" pitchFamily="18" charset="0"/>
                        </a:rPr>
                        <a:t>Осинский</a:t>
                      </a:r>
                      <a:r>
                        <a:rPr lang="ru-RU" sz="1200" b="0" i="0" u="none" strike="noStrike" dirty="0">
                          <a:solidFill>
                            <a:srgbClr val="000000"/>
                          </a:solidFill>
                          <a:effectLst/>
                          <a:latin typeface="Times New Roman" panose="02020603050405020304" pitchFamily="18" charset="0"/>
                        </a:rPr>
                        <a:t> р-он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МБОУ Ново-Ленинская СОШ</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168</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34</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7</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dirty="0">
                          <a:solidFill>
                            <a:srgbClr val="000000"/>
                          </a:solidFill>
                          <a:effectLst/>
                          <a:latin typeface="Times New Roman" panose="02020603050405020304" pitchFamily="18" charset="0"/>
                        </a:rPr>
                        <a:t>113</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выполнен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00" b="0" i="0" u="none" strike="noStrike" dirty="0">
                          <a:solidFill>
                            <a:srgbClr val="000000"/>
                          </a:solidFill>
                          <a:effectLst/>
                          <a:latin typeface="Times New Roman" panose="02020603050405020304" pitchFamily="18" charset="0"/>
                        </a:rPr>
                        <a:t>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3117">
                <a:tc>
                  <a:txBody>
                    <a:bodyPr/>
                    <a:lstStyle/>
                    <a:p>
                      <a:pPr algn="ctr" fontAlgn="ctr"/>
                      <a:r>
                        <a:rPr lang="ru-RU" sz="1200" b="0" i="0" u="none" strike="noStrike">
                          <a:solidFill>
                            <a:srgbClr val="000000"/>
                          </a:solidFill>
                          <a:effectLst/>
                          <a:latin typeface="Times New Roman" panose="02020603050405020304" pitchFamily="18" charset="0"/>
                        </a:rPr>
                        <a:t>97</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dirty="0" err="1">
                          <a:solidFill>
                            <a:srgbClr val="000000"/>
                          </a:solidFill>
                          <a:effectLst/>
                          <a:latin typeface="Times New Roman" panose="02020603050405020304" pitchFamily="18" charset="0"/>
                        </a:rPr>
                        <a:t>Осинский</a:t>
                      </a:r>
                      <a:r>
                        <a:rPr lang="ru-RU" sz="1200" b="0" i="0" u="none" strike="noStrike" dirty="0">
                          <a:solidFill>
                            <a:srgbClr val="000000"/>
                          </a:solidFill>
                          <a:effectLst/>
                          <a:latin typeface="Times New Roman" panose="02020603050405020304" pitchFamily="18" charset="0"/>
                        </a:rPr>
                        <a:t> р-он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МБОУ Русско-Янгутская СОШ</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165</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33</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4</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175</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выполнен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00" b="0" i="0" u="none" strike="noStrike" dirty="0">
                          <a:solidFill>
                            <a:srgbClr val="000000"/>
                          </a:solidFill>
                          <a:effectLst/>
                          <a:latin typeface="Times New Roman" panose="02020603050405020304" pitchFamily="18" charset="0"/>
                        </a:rPr>
                        <a:t>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3117">
                <a:tc>
                  <a:txBody>
                    <a:bodyPr/>
                    <a:lstStyle/>
                    <a:p>
                      <a:pPr algn="ctr" fontAlgn="ctr"/>
                      <a:r>
                        <a:rPr lang="ru-RU" sz="1200" b="0" i="0" u="none" strike="noStrike">
                          <a:solidFill>
                            <a:srgbClr val="000000"/>
                          </a:solidFill>
                          <a:effectLst/>
                          <a:latin typeface="Times New Roman" panose="02020603050405020304" pitchFamily="18" charset="0"/>
                        </a:rPr>
                        <a:t>98</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dirty="0" err="1">
                          <a:solidFill>
                            <a:srgbClr val="000000"/>
                          </a:solidFill>
                          <a:effectLst/>
                          <a:latin typeface="Times New Roman" panose="02020603050405020304" pitchFamily="18" charset="0"/>
                        </a:rPr>
                        <a:t>Осинский</a:t>
                      </a:r>
                      <a:r>
                        <a:rPr lang="ru-RU" sz="1200" b="0" i="0" u="none" strike="noStrike" dirty="0">
                          <a:solidFill>
                            <a:srgbClr val="000000"/>
                          </a:solidFill>
                          <a:effectLst/>
                          <a:latin typeface="Times New Roman" panose="02020603050405020304" pitchFamily="18" charset="0"/>
                        </a:rPr>
                        <a:t> р-он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00" b="0" i="0" u="none" strike="noStrike">
                          <a:solidFill>
                            <a:srgbClr val="000000"/>
                          </a:solidFill>
                          <a:effectLst/>
                          <a:latin typeface="Times New Roman" panose="02020603050405020304" pitchFamily="18" charset="0"/>
                        </a:rPr>
                        <a:t>МБОУ Улейская СОШ </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219</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44</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5</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135</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00" b="0" i="0" u="none" strike="noStrike">
                          <a:solidFill>
                            <a:srgbClr val="000000"/>
                          </a:solidFill>
                          <a:effectLst/>
                          <a:latin typeface="Times New Roman" panose="02020603050405020304" pitchFamily="18" charset="0"/>
                        </a:rPr>
                        <a:t>выполнен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00" b="0" i="0" u="none" strike="noStrike" dirty="0">
                          <a:solidFill>
                            <a:srgbClr val="000000"/>
                          </a:solidFill>
                          <a:effectLst/>
                          <a:latin typeface="Times New Roman" panose="02020603050405020304" pitchFamily="18" charset="0"/>
                        </a:rPr>
                        <a:t>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33117">
                <a:tc>
                  <a:txBody>
                    <a:bodyPr/>
                    <a:lstStyle/>
                    <a:p>
                      <a:pPr algn="ctr" fontAlgn="ctr"/>
                      <a:r>
                        <a:rPr lang="ru-RU" sz="1200" b="0" i="0" u="none" strike="noStrike">
                          <a:solidFill>
                            <a:srgbClr val="000000"/>
                          </a:solidFill>
                          <a:effectLst/>
                          <a:latin typeface="Times New Roman" panose="02020603050405020304" pitchFamily="18" charset="0"/>
                        </a:rPr>
                        <a:t>99</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Слюдянский р-он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МБОУ СОШ № 49 г. Слюдянка</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205</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41</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dirty="0">
                          <a:solidFill>
                            <a:srgbClr val="000000"/>
                          </a:solidFill>
                          <a:effectLst/>
                          <a:latin typeface="Times New Roman" panose="02020603050405020304" pitchFamily="18" charset="0"/>
                        </a:rPr>
                        <a:t>41</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00" b="0" i="0" u="none" strike="noStrike" dirty="0">
                          <a:solidFill>
                            <a:srgbClr val="000000"/>
                          </a:solidFill>
                          <a:effectLst/>
                          <a:latin typeface="Times New Roman" panose="02020603050405020304" pitchFamily="18" charset="0"/>
                        </a:rPr>
                        <a:t>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33117">
                <a:tc>
                  <a:txBody>
                    <a:bodyPr/>
                    <a:lstStyle/>
                    <a:p>
                      <a:pPr algn="ctr" fontAlgn="ctr"/>
                      <a:r>
                        <a:rPr lang="ru-RU" sz="1200" b="0" i="0" u="none" strike="noStrike">
                          <a:solidFill>
                            <a:srgbClr val="000000"/>
                          </a:solidFill>
                          <a:effectLst/>
                          <a:latin typeface="Times New Roman" panose="02020603050405020304" pitchFamily="18" charset="0"/>
                        </a:rPr>
                        <a:t>100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Слюдянский р-он</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00" b="0" i="0" u="none" strike="noStrike">
                          <a:solidFill>
                            <a:srgbClr val="000000"/>
                          </a:solidFill>
                          <a:effectLst/>
                          <a:latin typeface="Times New Roman" panose="02020603050405020304" pitchFamily="18" charset="0"/>
                        </a:rPr>
                        <a:t>МБОУ СОШ № 4 г. Слюдянка</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673</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135</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8</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a:solidFill>
                            <a:srgbClr val="000000"/>
                          </a:solidFill>
                          <a:effectLst/>
                          <a:latin typeface="Times New Roman" panose="02020603050405020304" pitchFamily="18" charset="0"/>
                        </a:rPr>
                        <a:t>125</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00" b="0" i="0" u="none" strike="noStrike" dirty="0">
                          <a:solidFill>
                            <a:srgbClr val="000000"/>
                          </a:solidFill>
                          <a:effectLst/>
                          <a:latin typeface="Times New Roman" panose="02020603050405020304" pitchFamily="18" charset="0"/>
                        </a:rPr>
                        <a:t>10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00" b="0" i="0" u="none" strike="noStrike" dirty="0">
                          <a:solidFill>
                            <a:srgbClr val="000000"/>
                          </a:solidFill>
                          <a:effectLst/>
                          <a:latin typeface="Times New Roman" panose="02020603050405020304" pitchFamily="18" charset="0"/>
                        </a:rPr>
                        <a:t>0</a:t>
                      </a:r>
                    </a:p>
                  </a:txBody>
                  <a:tcPr marL="5120" marR="5120" marT="5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bl>
          </a:graphicData>
        </a:graphic>
      </p:graphicFrame>
    </p:spTree>
    <p:extLst>
      <p:ext uri="{BB962C8B-B14F-4D97-AF65-F5344CB8AC3E}">
        <p14:creationId xmlns:p14="http://schemas.microsoft.com/office/powerpoint/2010/main" val="11735742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327" y="-25102"/>
            <a:ext cx="12025336" cy="717798"/>
          </a:xfrm>
        </p:spPr>
        <p:txBody>
          <a:bodyPr>
            <a:noAutofit/>
          </a:bodyPr>
          <a:lstStyle/>
          <a:p>
            <a:r>
              <a:rPr lang="ru-RU" sz="1800" b="1" dirty="0">
                <a:solidFill>
                  <a:schemeClr val="tx2"/>
                </a:solidFill>
                <a:latin typeface="Times New Roman" panose="02020603050405020304" pitchFamily="18" charset="0"/>
                <a:cs typeface="Times New Roman" panose="02020603050405020304" pitchFamily="18" charset="0"/>
              </a:rPr>
              <a:t>Результаты регионального мониторинга </a:t>
            </a:r>
            <a:r>
              <a:rPr lang="ru-RU" sz="1800" b="1" dirty="0" smtClean="0">
                <a:solidFill>
                  <a:schemeClr val="tx2"/>
                </a:solidFill>
                <a:latin typeface="Times New Roman" panose="02020603050405020304" pitchFamily="18" charset="0"/>
                <a:cs typeface="Times New Roman" panose="02020603050405020304" pitchFamily="18" charset="0"/>
              </a:rPr>
              <a:t>Центров </a:t>
            </a:r>
            <a:r>
              <a:rPr lang="ru-RU" sz="1800" b="1" dirty="0">
                <a:solidFill>
                  <a:schemeClr val="tx2"/>
                </a:solidFill>
                <a:latin typeface="Times New Roman" panose="02020603050405020304" pitchFamily="18" charset="0"/>
                <a:cs typeface="Times New Roman" panose="02020603050405020304" pitchFamily="18" charset="0"/>
              </a:rPr>
              <a:t>образования «Точка роста» в 2022 </a:t>
            </a:r>
            <a:r>
              <a:rPr lang="ru-RU" sz="1800" b="1" dirty="0" smtClean="0">
                <a:solidFill>
                  <a:schemeClr val="tx2"/>
                </a:solidFill>
                <a:latin typeface="Times New Roman" panose="02020603050405020304" pitchFamily="18" charset="0"/>
                <a:cs typeface="Times New Roman" panose="02020603050405020304" pitchFamily="18" charset="0"/>
              </a:rPr>
              <a:t>году.</a:t>
            </a:r>
            <a:br>
              <a:rPr lang="ru-RU" sz="1800" b="1" dirty="0" smtClean="0">
                <a:solidFill>
                  <a:schemeClr val="tx2"/>
                </a:solidFill>
                <a:latin typeface="Times New Roman" panose="02020603050405020304" pitchFamily="18" charset="0"/>
                <a:cs typeface="Times New Roman" panose="02020603050405020304" pitchFamily="18" charset="0"/>
              </a:rPr>
            </a:br>
            <a:r>
              <a:rPr lang="ru-RU" sz="1800" b="1" dirty="0" smtClean="0">
                <a:solidFill>
                  <a:schemeClr val="tx2"/>
                </a:solidFill>
                <a:latin typeface="Times New Roman" panose="02020603050405020304" pitchFamily="18" charset="0"/>
                <a:cs typeface="Times New Roman" panose="02020603050405020304" pitchFamily="18" charset="0"/>
              </a:rPr>
              <a:t> </a:t>
            </a:r>
            <a:r>
              <a:rPr lang="ru-RU" sz="1800" b="1" dirty="0">
                <a:solidFill>
                  <a:schemeClr val="tx2"/>
                </a:solidFill>
                <a:latin typeface="Times New Roman" panose="02020603050405020304" pitchFamily="18" charset="0"/>
                <a:cs typeface="Times New Roman" panose="02020603050405020304" pitchFamily="18" charset="0"/>
              </a:rPr>
              <a:t>Распоряжение МО </a:t>
            </a:r>
            <a:r>
              <a:rPr lang="ru-RU" sz="1800" b="1" dirty="0" smtClean="0">
                <a:solidFill>
                  <a:schemeClr val="tx2"/>
                </a:solidFill>
                <a:latin typeface="Times New Roman" panose="02020603050405020304" pitchFamily="18" charset="0"/>
                <a:cs typeface="Times New Roman" panose="02020603050405020304" pitchFamily="18" charset="0"/>
              </a:rPr>
              <a:t>ИО</a:t>
            </a:r>
            <a:r>
              <a:rPr lang="en-US" sz="1800" b="1" dirty="0" smtClean="0">
                <a:solidFill>
                  <a:schemeClr val="tx2"/>
                </a:solidFill>
                <a:latin typeface="Times New Roman" panose="02020603050405020304" pitchFamily="18" charset="0"/>
                <a:cs typeface="Times New Roman" panose="02020603050405020304" pitchFamily="18" charset="0"/>
              </a:rPr>
              <a:t> </a:t>
            </a:r>
            <a:r>
              <a:rPr lang="ru-RU" sz="1800" b="1" dirty="0" smtClean="0">
                <a:solidFill>
                  <a:schemeClr val="tx2"/>
                </a:solidFill>
                <a:latin typeface="Times New Roman" panose="02020603050405020304" pitchFamily="18" charset="0"/>
                <a:cs typeface="Times New Roman" panose="02020603050405020304" pitchFamily="18" charset="0"/>
              </a:rPr>
              <a:t>от 01.02.2021 </a:t>
            </a:r>
            <a:r>
              <a:rPr lang="ru-RU" sz="1800" b="1" dirty="0">
                <a:solidFill>
                  <a:schemeClr val="tx2"/>
                </a:solidFill>
                <a:latin typeface="Times New Roman" panose="02020603050405020304" pitchFamily="18" charset="0"/>
                <a:cs typeface="Times New Roman" panose="02020603050405020304" pitchFamily="18" charset="0"/>
              </a:rPr>
              <a:t>года </a:t>
            </a:r>
            <a:r>
              <a:rPr lang="ru-RU" sz="1800" b="1" dirty="0" smtClean="0">
                <a:solidFill>
                  <a:schemeClr val="tx2"/>
                </a:solidFill>
                <a:latin typeface="Times New Roman" panose="02020603050405020304" pitchFamily="18" charset="0"/>
                <a:cs typeface="Times New Roman" panose="02020603050405020304" pitchFamily="18" charset="0"/>
              </a:rPr>
              <a:t>№ </a:t>
            </a:r>
            <a:r>
              <a:rPr lang="ru-RU" sz="1800" b="1" dirty="0">
                <a:solidFill>
                  <a:schemeClr val="tx2"/>
                </a:solidFill>
                <a:latin typeface="Times New Roman" panose="02020603050405020304" pitchFamily="18" charset="0"/>
                <a:cs typeface="Times New Roman" panose="02020603050405020304" pitchFamily="18" charset="0"/>
              </a:rPr>
              <a:t>44-мр</a:t>
            </a:r>
          </a:p>
        </p:txBody>
      </p:sp>
      <p:graphicFrame>
        <p:nvGraphicFramePr>
          <p:cNvPr id="3" name="Таблица 2"/>
          <p:cNvGraphicFramePr>
            <a:graphicFrameLocks noGrp="1"/>
          </p:cNvGraphicFramePr>
          <p:nvPr>
            <p:extLst>
              <p:ext uri="{D42A27DB-BD31-4B8C-83A1-F6EECF244321}">
                <p14:modId xmlns:p14="http://schemas.microsoft.com/office/powerpoint/2010/main" val="2596679675"/>
              </p:ext>
            </p:extLst>
          </p:nvPr>
        </p:nvGraphicFramePr>
        <p:xfrm>
          <a:off x="119336" y="689045"/>
          <a:ext cx="11953329" cy="6046940"/>
        </p:xfrm>
        <a:graphic>
          <a:graphicData uri="http://schemas.openxmlformats.org/drawingml/2006/table">
            <a:tbl>
              <a:tblPr/>
              <a:tblGrid>
                <a:gridCol w="571427"/>
                <a:gridCol w="1516805"/>
                <a:gridCol w="2376264"/>
                <a:gridCol w="1008112"/>
                <a:gridCol w="1080120"/>
                <a:gridCol w="1368152"/>
                <a:gridCol w="1910004"/>
                <a:gridCol w="1434399"/>
                <a:gridCol w="688046"/>
              </a:tblGrid>
              <a:tr h="990054">
                <a:tc>
                  <a:txBody>
                    <a:bodyPr/>
                    <a:lstStyle/>
                    <a:p>
                      <a:pPr algn="ctr" fontAlgn="ctr"/>
                      <a:r>
                        <a:rPr lang="ru-RU" sz="1250" b="1" i="0" u="none" strike="noStrike" dirty="0">
                          <a:solidFill>
                            <a:srgbClr val="000000"/>
                          </a:solidFill>
                          <a:effectLst/>
                          <a:latin typeface="Times New Roman" panose="02020603050405020304" pitchFamily="18" charset="0"/>
                        </a:rPr>
                        <a:t>№</a:t>
                      </a:r>
                      <a:br>
                        <a:rPr lang="ru-RU" sz="1250" b="1" i="0" u="none" strike="noStrike" dirty="0">
                          <a:solidFill>
                            <a:srgbClr val="000000"/>
                          </a:solidFill>
                          <a:effectLst/>
                          <a:latin typeface="Times New Roman" panose="02020603050405020304" pitchFamily="18" charset="0"/>
                        </a:rPr>
                      </a:br>
                      <a:r>
                        <a:rPr lang="ru-RU" sz="1250" b="1" i="0" u="none" strike="noStrike" dirty="0">
                          <a:solidFill>
                            <a:srgbClr val="000000"/>
                          </a:solidFill>
                          <a:effectLst/>
                          <a:latin typeface="Times New Roman" panose="02020603050405020304" pitchFamily="18" charset="0"/>
                        </a:rPr>
                        <a:t>п/п</a:t>
                      </a:r>
                    </a:p>
                  </a:txBody>
                  <a:tcPr marL="5440" marR="5440" marT="544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Название муниципального района</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Образовательная организация</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50" b="1" i="0" u="none" strike="noStrike">
                          <a:solidFill>
                            <a:srgbClr val="000000"/>
                          </a:solidFill>
                          <a:effectLst/>
                          <a:latin typeface="Times New Roman" panose="02020603050405020304" pitchFamily="18" charset="0"/>
                        </a:rPr>
                        <a:t>Кол-во детей, обучающихся в школе</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Должны обучаться </a:t>
                      </a:r>
                      <a:br>
                        <a:rPr lang="ru-RU" sz="1250" b="1" i="0" u="none" strike="noStrike" dirty="0">
                          <a:solidFill>
                            <a:srgbClr val="000000"/>
                          </a:solidFill>
                          <a:effectLst/>
                          <a:latin typeface="Times New Roman" panose="02020603050405020304" pitchFamily="18" charset="0"/>
                        </a:rPr>
                      </a:br>
                      <a:r>
                        <a:rPr lang="ru-RU" sz="1250" b="1" i="0" u="none" strike="noStrike" dirty="0">
                          <a:solidFill>
                            <a:srgbClr val="000000"/>
                          </a:solidFill>
                          <a:effectLst/>
                          <a:latin typeface="Times New Roman" panose="02020603050405020304" pitchFamily="18" charset="0"/>
                        </a:rPr>
                        <a:t>по программам ДО</a:t>
                      </a:r>
                      <a:br>
                        <a:rPr lang="ru-RU" sz="1250" b="1" i="0" u="none" strike="noStrike" dirty="0">
                          <a:solidFill>
                            <a:srgbClr val="000000"/>
                          </a:solidFill>
                          <a:effectLst/>
                          <a:latin typeface="Times New Roman" panose="02020603050405020304" pitchFamily="18" charset="0"/>
                        </a:rPr>
                      </a:br>
                      <a:r>
                        <a:rPr lang="ru-RU" sz="1250" b="1" i="0" u="none" strike="noStrike" dirty="0" smtClean="0">
                          <a:solidFill>
                            <a:srgbClr val="000000"/>
                          </a:solidFill>
                          <a:effectLst/>
                          <a:latin typeface="Times New Roman" panose="02020603050405020304" pitchFamily="18" charset="0"/>
                        </a:rPr>
                        <a:t>20</a:t>
                      </a:r>
                      <a:r>
                        <a:rPr lang="ru-RU" sz="1250" b="1" i="0" u="none" strike="noStrike" dirty="0">
                          <a:solidFill>
                            <a:srgbClr val="000000"/>
                          </a:solidFill>
                          <a:effectLst/>
                          <a:latin typeface="Times New Roman" panose="02020603050405020304" pitchFamily="18" charset="0"/>
                        </a:rPr>
                        <a:t>%</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50" b="1" i="0" u="none" strike="noStrike">
                          <a:solidFill>
                            <a:srgbClr val="000000"/>
                          </a:solidFill>
                          <a:effectLst/>
                          <a:latin typeface="Times New Roman" panose="02020603050405020304" pitchFamily="18" charset="0"/>
                        </a:rPr>
                        <a:t>Количество программ, помеченных как </a:t>
                      </a:r>
                      <a:br>
                        <a:rPr lang="ru-RU" sz="1250" b="1" i="0" u="none" strike="noStrike">
                          <a:solidFill>
                            <a:srgbClr val="000000"/>
                          </a:solidFill>
                          <a:effectLst/>
                          <a:latin typeface="Times New Roman" panose="02020603050405020304" pitchFamily="18" charset="0"/>
                        </a:rPr>
                      </a:br>
                      <a:r>
                        <a:rPr lang="ru-RU" sz="1250" b="1" i="0" u="none" strike="noStrike">
                          <a:solidFill>
                            <a:srgbClr val="000000"/>
                          </a:solidFill>
                          <a:effectLst/>
                          <a:latin typeface="Times New Roman" panose="02020603050405020304" pitchFamily="18" charset="0"/>
                        </a:rPr>
                        <a:t>«Точка роста» </a:t>
                      </a:r>
                      <a:br>
                        <a:rPr lang="ru-RU" sz="1250" b="1" i="0" u="none" strike="noStrike">
                          <a:solidFill>
                            <a:srgbClr val="000000"/>
                          </a:solidFill>
                          <a:effectLst/>
                          <a:latin typeface="Times New Roman" panose="02020603050405020304" pitchFamily="18" charset="0"/>
                        </a:rPr>
                      </a:br>
                      <a:r>
                        <a:rPr lang="ru-RU" sz="1250" b="1" i="0" u="none" strike="noStrike">
                          <a:solidFill>
                            <a:srgbClr val="000000"/>
                          </a:solidFill>
                          <a:effectLst/>
                          <a:latin typeface="Times New Roman" panose="02020603050405020304" pitchFamily="18" charset="0"/>
                        </a:rPr>
                        <a:t>в АИС Навигатор, </a:t>
                      </a:r>
                      <a:br>
                        <a:rPr lang="ru-RU" sz="1250" b="1" i="0" u="none" strike="noStrike">
                          <a:solidFill>
                            <a:srgbClr val="000000"/>
                          </a:solidFill>
                          <a:effectLst/>
                          <a:latin typeface="Times New Roman" panose="02020603050405020304" pitchFamily="18" charset="0"/>
                        </a:rPr>
                      </a:br>
                      <a:r>
                        <a:rPr lang="ru-RU" sz="1250" b="1" i="0" u="none" strike="noStrike">
                          <a:solidFill>
                            <a:srgbClr val="000000"/>
                          </a:solidFill>
                          <a:effectLst/>
                          <a:latin typeface="Times New Roman" panose="02020603050405020304" pitchFamily="18" charset="0"/>
                        </a:rPr>
                        <a:t>27.10.22</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Количество детей, занимающихся по программам, помеченным как «Точка роста» </a:t>
                      </a:r>
                      <a:br>
                        <a:rPr lang="ru-RU" sz="1250" b="1" i="0" u="none" strike="noStrike" dirty="0">
                          <a:solidFill>
                            <a:srgbClr val="000000"/>
                          </a:solidFill>
                          <a:effectLst/>
                          <a:latin typeface="Times New Roman" panose="02020603050405020304" pitchFamily="18" charset="0"/>
                        </a:rPr>
                      </a:br>
                      <a:r>
                        <a:rPr lang="ru-RU" sz="1250" b="1" i="0" u="none" strike="noStrike" dirty="0">
                          <a:solidFill>
                            <a:srgbClr val="000000"/>
                          </a:solidFill>
                          <a:effectLst/>
                          <a:latin typeface="Times New Roman" panose="02020603050405020304" pitchFamily="18" charset="0"/>
                        </a:rPr>
                        <a:t>в АИС Навигатор, 27.10.22</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Количество детей, которых необходимо зачислить для выполнения охвата  </a:t>
                      </a:r>
                      <a:br>
                        <a:rPr lang="ru-RU" sz="1250" b="1" i="0" u="none" strike="noStrike" dirty="0">
                          <a:solidFill>
                            <a:srgbClr val="000000"/>
                          </a:solidFill>
                          <a:effectLst/>
                          <a:latin typeface="Times New Roman" panose="02020603050405020304" pitchFamily="18" charset="0"/>
                        </a:rPr>
                      </a:br>
                      <a:r>
                        <a:rPr lang="ru-RU" sz="1250" b="1" i="0" u="none" strike="noStrike" dirty="0" smtClean="0">
                          <a:solidFill>
                            <a:srgbClr val="000000"/>
                          </a:solidFill>
                          <a:effectLst/>
                          <a:latin typeface="Times New Roman" panose="02020603050405020304" pitchFamily="18" charset="0"/>
                        </a:rPr>
                        <a:t>20 </a:t>
                      </a:r>
                      <a:r>
                        <a:rPr lang="ru-RU" sz="1250" b="1" i="0" u="none" strike="noStrike" dirty="0">
                          <a:solidFill>
                            <a:srgbClr val="000000"/>
                          </a:solidFill>
                          <a:effectLst/>
                          <a:latin typeface="Times New Roman" panose="02020603050405020304" pitchFamily="18" charset="0"/>
                        </a:rPr>
                        <a:t>%</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Прирост с 03.10.22</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r>
              <a:tr h="141436">
                <a:tc>
                  <a:txBody>
                    <a:bodyPr/>
                    <a:lstStyle/>
                    <a:p>
                      <a:pPr algn="ctr" fontAlgn="ctr"/>
                      <a:r>
                        <a:rPr lang="ru-RU" sz="1250" b="0" i="0" u="none" strike="noStrike">
                          <a:solidFill>
                            <a:srgbClr val="000000"/>
                          </a:solidFill>
                          <a:effectLst/>
                          <a:latin typeface="Times New Roman" panose="02020603050405020304" pitchFamily="18" charset="0"/>
                        </a:rPr>
                        <a:t>101</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dirty="0" err="1">
                          <a:solidFill>
                            <a:srgbClr val="000000"/>
                          </a:solidFill>
                          <a:effectLst/>
                          <a:latin typeface="Times New Roman" panose="02020603050405020304" pitchFamily="18" charset="0"/>
                        </a:rPr>
                        <a:t>Слюдянский</a:t>
                      </a:r>
                      <a:r>
                        <a:rPr lang="ru-RU" sz="1250" b="0" i="0" u="none" strike="noStrike" dirty="0">
                          <a:solidFill>
                            <a:srgbClr val="000000"/>
                          </a:solidFill>
                          <a:effectLst/>
                          <a:latin typeface="Times New Roman" panose="02020603050405020304" pitchFamily="18" charset="0"/>
                        </a:rPr>
                        <a:t> р-он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МБОУ СОШ № 12 г. Байкальска</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604</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121</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9</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45</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76</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-20</a:t>
                      </a:r>
                    </a:p>
                  </a:txBody>
                  <a:tcPr marL="5440" marR="5440" marT="54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41436">
                <a:tc>
                  <a:txBody>
                    <a:bodyPr/>
                    <a:lstStyle/>
                    <a:p>
                      <a:pPr algn="ctr" fontAlgn="ctr"/>
                      <a:r>
                        <a:rPr lang="ru-RU" sz="1250" b="0" i="0" u="none" strike="noStrike">
                          <a:solidFill>
                            <a:srgbClr val="000000"/>
                          </a:solidFill>
                          <a:effectLst/>
                          <a:latin typeface="Times New Roman" panose="02020603050405020304" pitchFamily="18" charset="0"/>
                        </a:rPr>
                        <a:t>102</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Тайшетский р-он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dirty="0">
                          <a:solidFill>
                            <a:srgbClr val="000000"/>
                          </a:solidFill>
                          <a:effectLst/>
                          <a:latin typeface="Times New Roman" panose="02020603050405020304" pitchFamily="18" charset="0"/>
                        </a:rPr>
                        <a:t>МКОУ СОШ № 2 г. Тайшета</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1052</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210</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9</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554</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3</a:t>
                      </a:r>
                    </a:p>
                  </a:txBody>
                  <a:tcPr marL="5440" marR="5440" marT="54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41436">
                <a:tc>
                  <a:txBody>
                    <a:bodyPr/>
                    <a:lstStyle/>
                    <a:p>
                      <a:pPr algn="ctr" fontAlgn="ctr"/>
                      <a:r>
                        <a:rPr lang="ru-RU" sz="1250" b="0" i="0" u="none" strike="noStrike">
                          <a:solidFill>
                            <a:srgbClr val="000000"/>
                          </a:solidFill>
                          <a:effectLst/>
                          <a:latin typeface="Times New Roman" panose="02020603050405020304" pitchFamily="18" charset="0"/>
                        </a:rPr>
                        <a:t>103</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Тайшетский р-он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МКОУ Квитокская СОШ № 1</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447</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89</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8</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105</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5</a:t>
                      </a:r>
                    </a:p>
                  </a:txBody>
                  <a:tcPr marL="5440" marR="5440" marT="54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41436">
                <a:tc>
                  <a:txBody>
                    <a:bodyPr/>
                    <a:lstStyle/>
                    <a:p>
                      <a:pPr algn="ctr" fontAlgn="ctr"/>
                      <a:r>
                        <a:rPr lang="ru-RU" sz="1250" b="0" i="0" u="none" strike="noStrike">
                          <a:solidFill>
                            <a:srgbClr val="000000"/>
                          </a:solidFill>
                          <a:effectLst/>
                          <a:latin typeface="Times New Roman" panose="02020603050405020304" pitchFamily="18" charset="0"/>
                        </a:rPr>
                        <a:t>104</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Тайшетский р-он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МКОУ СОШ № 16  г. Бирюсинска</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486</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97</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6</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106</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2</a:t>
                      </a:r>
                    </a:p>
                  </a:txBody>
                  <a:tcPr marL="5440" marR="5440" marT="54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41436">
                <a:tc>
                  <a:txBody>
                    <a:bodyPr/>
                    <a:lstStyle/>
                    <a:p>
                      <a:pPr algn="ctr" fontAlgn="ctr"/>
                      <a:r>
                        <a:rPr lang="ru-RU" sz="1250" b="0" i="0" u="none" strike="noStrike">
                          <a:solidFill>
                            <a:srgbClr val="000000"/>
                          </a:solidFill>
                          <a:effectLst/>
                          <a:latin typeface="Times New Roman" panose="02020603050405020304" pitchFamily="18" charset="0"/>
                        </a:rPr>
                        <a:t>105</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Тайшетский р-он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МКОУ СОШ № 10 г. Бирюсинска</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441</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88</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7</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120</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7</a:t>
                      </a:r>
                    </a:p>
                  </a:txBody>
                  <a:tcPr marL="5440" marR="5440" marT="54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41436">
                <a:tc>
                  <a:txBody>
                    <a:bodyPr/>
                    <a:lstStyle/>
                    <a:p>
                      <a:pPr algn="ctr" fontAlgn="ctr"/>
                      <a:r>
                        <a:rPr lang="ru-RU" sz="1250" b="0" i="0" u="none" strike="noStrike">
                          <a:solidFill>
                            <a:srgbClr val="000000"/>
                          </a:solidFill>
                          <a:effectLst/>
                          <a:latin typeface="Times New Roman" panose="02020603050405020304" pitchFamily="18" charset="0"/>
                        </a:rPr>
                        <a:t>106</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Тайшетский р-он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dirty="0">
                          <a:solidFill>
                            <a:srgbClr val="000000"/>
                          </a:solidFill>
                          <a:effectLst/>
                          <a:latin typeface="Times New Roman" panose="02020603050405020304" pitchFamily="18" charset="0"/>
                        </a:rPr>
                        <a:t>МКОУ </a:t>
                      </a:r>
                      <a:r>
                        <a:rPr lang="ru-RU" sz="1250" b="0" i="0" u="none" strike="noStrike" dirty="0" err="1">
                          <a:solidFill>
                            <a:srgbClr val="000000"/>
                          </a:solidFill>
                          <a:effectLst/>
                          <a:latin typeface="Times New Roman" panose="02020603050405020304" pitchFamily="18" charset="0"/>
                        </a:rPr>
                        <a:t>Невельская</a:t>
                      </a:r>
                      <a:r>
                        <a:rPr lang="ru-RU" sz="1250" b="0" i="0" u="none" strike="noStrike" dirty="0">
                          <a:solidFill>
                            <a:srgbClr val="000000"/>
                          </a:solidFill>
                          <a:effectLst/>
                          <a:latin typeface="Times New Roman" panose="02020603050405020304" pitchFamily="18" charset="0"/>
                        </a:rPr>
                        <a:t> ООШ </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62</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12</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5</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27</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5440" marR="5440" marT="54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41436">
                <a:tc>
                  <a:txBody>
                    <a:bodyPr/>
                    <a:lstStyle/>
                    <a:p>
                      <a:pPr algn="ctr" fontAlgn="ctr"/>
                      <a:r>
                        <a:rPr lang="ru-RU" sz="1250" b="0" i="0" u="none" strike="noStrike">
                          <a:solidFill>
                            <a:srgbClr val="000000"/>
                          </a:solidFill>
                          <a:effectLst/>
                          <a:latin typeface="Times New Roman" panose="02020603050405020304" pitchFamily="18" charset="0"/>
                        </a:rPr>
                        <a:t>107</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Тулунский р-он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МОУ Будаговская СОШ</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174</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35</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0</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0</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35</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5440" marR="5440" marT="54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41436">
                <a:tc>
                  <a:txBody>
                    <a:bodyPr/>
                    <a:lstStyle/>
                    <a:p>
                      <a:pPr algn="ctr" fontAlgn="ctr"/>
                      <a:r>
                        <a:rPr lang="ru-RU" sz="1250" b="0" i="0" u="none" strike="noStrike">
                          <a:solidFill>
                            <a:srgbClr val="000000"/>
                          </a:solidFill>
                          <a:effectLst/>
                          <a:latin typeface="Times New Roman" panose="02020603050405020304" pitchFamily="18" charset="0"/>
                        </a:rPr>
                        <a:t>108</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Тулунский р-он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МОУ Гадалейская СОШ</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126</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25</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0</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0</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25</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5440" marR="5440" marT="54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41436">
                <a:tc>
                  <a:txBody>
                    <a:bodyPr/>
                    <a:lstStyle/>
                    <a:p>
                      <a:pPr algn="ctr" fontAlgn="ctr"/>
                      <a:r>
                        <a:rPr lang="ru-RU" sz="1250" b="0" i="0" u="none" strike="noStrike">
                          <a:solidFill>
                            <a:srgbClr val="000000"/>
                          </a:solidFill>
                          <a:effectLst/>
                          <a:latin typeface="Times New Roman" panose="02020603050405020304" pitchFamily="18" charset="0"/>
                        </a:rPr>
                        <a:t>109</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Тулунский р-он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МОУ Гуранская СОШ</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230</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46</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38</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8</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5440" marR="5440" marT="54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41436">
                <a:tc>
                  <a:txBody>
                    <a:bodyPr/>
                    <a:lstStyle/>
                    <a:p>
                      <a:pPr algn="ctr" fontAlgn="ctr"/>
                      <a:r>
                        <a:rPr lang="ru-RU" sz="1250" b="0" i="0" u="none" strike="noStrike">
                          <a:solidFill>
                            <a:srgbClr val="000000"/>
                          </a:solidFill>
                          <a:effectLst/>
                          <a:latin typeface="Times New Roman" panose="02020603050405020304" pitchFamily="18" charset="0"/>
                        </a:rPr>
                        <a:t>110</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Тулунский р-он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МОУ Едогонская СОШ</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99</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20</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2</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20</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0</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5440" marR="5440" marT="54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41436">
                <a:tc>
                  <a:txBody>
                    <a:bodyPr/>
                    <a:lstStyle/>
                    <a:p>
                      <a:pPr algn="ctr" fontAlgn="ctr"/>
                      <a:r>
                        <a:rPr lang="ru-RU" sz="1250" b="0" i="0" u="none" strike="noStrike">
                          <a:solidFill>
                            <a:srgbClr val="000000"/>
                          </a:solidFill>
                          <a:effectLst/>
                          <a:latin typeface="Times New Roman" panose="02020603050405020304" pitchFamily="18" charset="0"/>
                        </a:rPr>
                        <a:t>111</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Тулунский р-он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МОУ Владимировская СОШ</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83</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17</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0</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0</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17</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5440" marR="5440" marT="54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41436">
                <a:tc>
                  <a:txBody>
                    <a:bodyPr/>
                    <a:lstStyle/>
                    <a:p>
                      <a:pPr algn="ctr" fontAlgn="ctr"/>
                      <a:r>
                        <a:rPr lang="ru-RU" sz="1250" b="0" i="0" u="none" strike="noStrike">
                          <a:solidFill>
                            <a:srgbClr val="000000"/>
                          </a:solidFill>
                          <a:effectLst/>
                          <a:latin typeface="Times New Roman" panose="02020603050405020304" pitchFamily="18" charset="0"/>
                        </a:rPr>
                        <a:t>112</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Тулунский р-он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МОУ Аршанская ООШ</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23</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5</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0</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0</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5</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5440" marR="5440" marT="54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41436">
                <a:tc>
                  <a:txBody>
                    <a:bodyPr/>
                    <a:lstStyle/>
                    <a:p>
                      <a:pPr algn="ctr" fontAlgn="ctr"/>
                      <a:r>
                        <a:rPr lang="ru-RU" sz="1250" b="0" i="0" u="none" strike="noStrike">
                          <a:solidFill>
                            <a:srgbClr val="000000"/>
                          </a:solidFill>
                          <a:effectLst/>
                          <a:latin typeface="Times New Roman" panose="02020603050405020304" pitchFamily="18" charset="0"/>
                        </a:rPr>
                        <a:t>113</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Тулунский р-он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МОУ Изегольская ООШ</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29</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6</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2</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26</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25</a:t>
                      </a:r>
                    </a:p>
                  </a:txBody>
                  <a:tcPr marL="5440" marR="5440" marT="54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41436">
                <a:tc>
                  <a:txBody>
                    <a:bodyPr/>
                    <a:lstStyle/>
                    <a:p>
                      <a:pPr algn="ctr" fontAlgn="ctr"/>
                      <a:r>
                        <a:rPr lang="ru-RU" sz="1250" b="0" i="0" u="none" strike="noStrike">
                          <a:solidFill>
                            <a:srgbClr val="000000"/>
                          </a:solidFill>
                          <a:effectLst/>
                          <a:latin typeface="Times New Roman" panose="02020603050405020304" pitchFamily="18" charset="0"/>
                        </a:rPr>
                        <a:t>114</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Тулунский р-он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dirty="0">
                          <a:solidFill>
                            <a:srgbClr val="000000"/>
                          </a:solidFill>
                          <a:effectLst/>
                          <a:latin typeface="Times New Roman" panose="02020603050405020304" pitchFamily="18" charset="0"/>
                        </a:rPr>
                        <a:t>МОУ </a:t>
                      </a:r>
                      <a:r>
                        <a:rPr lang="ru-RU" sz="1250" b="0" i="0" u="none" strike="noStrike" dirty="0" err="1">
                          <a:solidFill>
                            <a:srgbClr val="000000"/>
                          </a:solidFill>
                          <a:effectLst/>
                          <a:latin typeface="Times New Roman" panose="02020603050405020304" pitchFamily="18" charset="0"/>
                        </a:rPr>
                        <a:t>Евдокимовская</a:t>
                      </a:r>
                      <a:r>
                        <a:rPr lang="ru-RU" sz="1250" b="0" i="0" u="none" strike="noStrike" dirty="0">
                          <a:solidFill>
                            <a:srgbClr val="000000"/>
                          </a:solidFill>
                          <a:effectLst/>
                          <a:latin typeface="Times New Roman" panose="02020603050405020304" pitchFamily="18" charset="0"/>
                        </a:rPr>
                        <a:t> СОШ</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57</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11</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2</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35</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24</a:t>
                      </a:r>
                    </a:p>
                  </a:txBody>
                  <a:tcPr marL="5440" marR="5440" marT="54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41436">
                <a:tc>
                  <a:txBody>
                    <a:bodyPr/>
                    <a:lstStyle/>
                    <a:p>
                      <a:pPr algn="ctr" fontAlgn="ctr"/>
                      <a:r>
                        <a:rPr lang="ru-RU" sz="1250" b="0" i="0" u="none" strike="noStrike">
                          <a:solidFill>
                            <a:srgbClr val="000000"/>
                          </a:solidFill>
                          <a:effectLst/>
                          <a:latin typeface="Times New Roman" panose="02020603050405020304" pitchFamily="18" charset="0"/>
                        </a:rPr>
                        <a:t>115</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Усольский р-он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dirty="0">
                          <a:solidFill>
                            <a:srgbClr val="000000"/>
                          </a:solidFill>
                          <a:effectLst/>
                          <a:latin typeface="Times New Roman" panose="02020603050405020304" pitchFamily="18" charset="0"/>
                        </a:rPr>
                        <a:t>МБОУ </a:t>
                      </a:r>
                      <a:r>
                        <a:rPr lang="ru-RU" sz="1250" b="0" i="0" u="none" strike="noStrike" dirty="0" err="1">
                          <a:solidFill>
                            <a:srgbClr val="000000"/>
                          </a:solidFill>
                          <a:effectLst/>
                          <a:latin typeface="Times New Roman" panose="02020603050405020304" pitchFamily="18" charset="0"/>
                        </a:rPr>
                        <a:t>Тальянская</a:t>
                      </a:r>
                      <a:r>
                        <a:rPr lang="ru-RU" sz="1250" b="0" i="0" u="none" strike="noStrike" dirty="0">
                          <a:solidFill>
                            <a:srgbClr val="000000"/>
                          </a:solidFill>
                          <a:effectLst/>
                          <a:latin typeface="Times New Roman" panose="02020603050405020304" pitchFamily="18" charset="0"/>
                        </a:rPr>
                        <a:t> СОШ № 17</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89</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18</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0</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0</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18</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5440" marR="5440" marT="54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41436">
                <a:tc>
                  <a:txBody>
                    <a:bodyPr/>
                    <a:lstStyle/>
                    <a:p>
                      <a:pPr algn="ctr" fontAlgn="ctr"/>
                      <a:r>
                        <a:rPr lang="ru-RU" sz="1250" b="0" i="0" u="none" strike="noStrike">
                          <a:solidFill>
                            <a:srgbClr val="000000"/>
                          </a:solidFill>
                          <a:effectLst/>
                          <a:latin typeface="Times New Roman" panose="02020603050405020304" pitchFamily="18" charset="0"/>
                        </a:rPr>
                        <a:t>116</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Усольский р-он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МБОУ Буретская СОШ </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161</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32</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0</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32</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5440" marR="5440" marT="54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41436">
                <a:tc>
                  <a:txBody>
                    <a:bodyPr/>
                    <a:lstStyle/>
                    <a:p>
                      <a:pPr algn="ctr" fontAlgn="ctr"/>
                      <a:r>
                        <a:rPr lang="ru-RU" sz="1250" b="0" i="0" u="none" strike="noStrike">
                          <a:solidFill>
                            <a:srgbClr val="000000"/>
                          </a:solidFill>
                          <a:effectLst/>
                          <a:latin typeface="Times New Roman" panose="02020603050405020304" pitchFamily="18" charset="0"/>
                        </a:rPr>
                        <a:t>117</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Усольский р-он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МБОУ Мальтинская СОШ</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219</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44</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4</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56</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5440" marR="5440" marT="54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41436">
                <a:tc>
                  <a:txBody>
                    <a:bodyPr/>
                    <a:lstStyle/>
                    <a:p>
                      <a:pPr algn="ctr" fontAlgn="ctr"/>
                      <a:r>
                        <a:rPr lang="ru-RU" sz="1250" b="0" i="0" u="none" strike="noStrike">
                          <a:solidFill>
                            <a:srgbClr val="000000"/>
                          </a:solidFill>
                          <a:effectLst/>
                          <a:latin typeface="Times New Roman" panose="02020603050405020304" pitchFamily="18" charset="0"/>
                        </a:rPr>
                        <a:t>118</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Усть-Илимский р-он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МОУ Железнодорожная СОШ № 2 </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374</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75</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10</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122</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102</a:t>
                      </a:r>
                    </a:p>
                  </a:txBody>
                  <a:tcPr marL="5440" marR="5440" marT="54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41436">
                <a:tc>
                  <a:txBody>
                    <a:bodyPr/>
                    <a:lstStyle/>
                    <a:p>
                      <a:pPr algn="ctr" fontAlgn="ctr"/>
                      <a:r>
                        <a:rPr lang="ru-RU" sz="1250" b="0" i="0" u="none" strike="noStrike">
                          <a:solidFill>
                            <a:srgbClr val="000000"/>
                          </a:solidFill>
                          <a:effectLst/>
                          <a:latin typeface="Times New Roman" panose="02020603050405020304" pitchFamily="18" charset="0"/>
                        </a:rPr>
                        <a:t>119</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Усть-Илимский р-он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МОУ Тубинская СОШ</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110</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22</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3</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19</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3</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-3</a:t>
                      </a:r>
                    </a:p>
                  </a:txBody>
                  <a:tcPr marL="5440" marR="5440" marT="54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41436">
                <a:tc>
                  <a:txBody>
                    <a:bodyPr/>
                    <a:lstStyle/>
                    <a:p>
                      <a:pPr algn="ctr" fontAlgn="ctr"/>
                      <a:r>
                        <a:rPr lang="ru-RU" sz="1250" b="0" i="0" u="none" strike="noStrike">
                          <a:solidFill>
                            <a:srgbClr val="000000"/>
                          </a:solidFill>
                          <a:effectLst/>
                          <a:latin typeface="Times New Roman" panose="02020603050405020304" pitchFamily="18" charset="0"/>
                        </a:rPr>
                        <a:t>120</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Усть-Кутский р-он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МОУ СОШ № 8 УКМО</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173</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35</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5</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30</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5</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27</a:t>
                      </a:r>
                    </a:p>
                  </a:txBody>
                  <a:tcPr marL="5440" marR="5440" marT="54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41436">
                <a:tc>
                  <a:txBody>
                    <a:bodyPr/>
                    <a:lstStyle/>
                    <a:p>
                      <a:pPr algn="ctr" fontAlgn="ctr"/>
                      <a:r>
                        <a:rPr lang="ru-RU" sz="1250" b="0" i="0" u="none" strike="noStrike">
                          <a:solidFill>
                            <a:srgbClr val="000000"/>
                          </a:solidFill>
                          <a:effectLst/>
                          <a:latin typeface="Times New Roman" panose="02020603050405020304" pitchFamily="18" charset="0"/>
                        </a:rPr>
                        <a:t>121</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Усть-Кутский р-он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МОУ Лицей УКМО</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215</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43</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9</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125</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выполнен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26</a:t>
                      </a:r>
                    </a:p>
                  </a:txBody>
                  <a:tcPr marL="5440" marR="5440" marT="54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41436">
                <a:tc>
                  <a:txBody>
                    <a:bodyPr/>
                    <a:lstStyle/>
                    <a:p>
                      <a:pPr algn="ctr" fontAlgn="ctr"/>
                      <a:r>
                        <a:rPr lang="ru-RU" sz="1250" b="0" i="0" u="none" strike="noStrike">
                          <a:solidFill>
                            <a:srgbClr val="000000"/>
                          </a:solidFill>
                          <a:effectLst/>
                          <a:latin typeface="Times New Roman" panose="02020603050405020304" pitchFamily="18" charset="0"/>
                        </a:rPr>
                        <a:t>122</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Усть-Кутский р-он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МОУ СОШ п. Звездный УКМО </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99</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20</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3</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78</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выполнен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5440" marR="5440" marT="54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41436">
                <a:tc>
                  <a:txBody>
                    <a:bodyPr/>
                    <a:lstStyle/>
                    <a:p>
                      <a:pPr algn="ctr" fontAlgn="ctr"/>
                      <a:r>
                        <a:rPr lang="ru-RU" sz="1250" b="0" i="0" u="none" strike="noStrike">
                          <a:solidFill>
                            <a:srgbClr val="000000"/>
                          </a:solidFill>
                          <a:effectLst/>
                          <a:latin typeface="Times New Roman" panose="02020603050405020304" pitchFamily="18" charset="0"/>
                        </a:rPr>
                        <a:t>123</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Усть-Кутский р-он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МОУ СОШ с. Ния УКМО</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136</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27</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13</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116</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выполнен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91</a:t>
                      </a:r>
                    </a:p>
                  </a:txBody>
                  <a:tcPr marL="5440" marR="5440" marT="54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141436">
                <a:tc>
                  <a:txBody>
                    <a:bodyPr/>
                    <a:lstStyle/>
                    <a:p>
                      <a:pPr algn="ctr" fontAlgn="ctr"/>
                      <a:r>
                        <a:rPr lang="ru-RU" sz="1250" b="0" i="0" u="none" strike="noStrike">
                          <a:solidFill>
                            <a:srgbClr val="000000"/>
                          </a:solidFill>
                          <a:effectLst/>
                          <a:latin typeface="Times New Roman" panose="02020603050405020304" pitchFamily="18" charset="0"/>
                        </a:rPr>
                        <a:t>124</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Усть-Удинский р-он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МБОУ СОШ п. Усть-Уда</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289</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58</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3</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14</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44</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8</a:t>
                      </a:r>
                    </a:p>
                  </a:txBody>
                  <a:tcPr marL="5440" marR="5440" marT="54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141436">
                <a:tc>
                  <a:txBody>
                    <a:bodyPr/>
                    <a:lstStyle/>
                    <a:p>
                      <a:pPr algn="ctr" fontAlgn="ctr"/>
                      <a:r>
                        <a:rPr lang="ru-RU" sz="1250" b="0" i="0" u="none" strike="noStrike">
                          <a:solidFill>
                            <a:srgbClr val="000000"/>
                          </a:solidFill>
                          <a:effectLst/>
                          <a:latin typeface="Times New Roman" panose="02020603050405020304" pitchFamily="18" charset="0"/>
                        </a:rPr>
                        <a:t>125</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Усть-Удинский р-он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МБОУ Ново-Удинская СОШ</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197</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39</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3</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46</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выполнен</a:t>
                      </a:r>
                    </a:p>
                  </a:txBody>
                  <a:tcPr marL="5440" marR="5440" marT="5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dirty="0">
                          <a:solidFill>
                            <a:srgbClr val="000000"/>
                          </a:solidFill>
                          <a:effectLst/>
                          <a:latin typeface="Times New Roman" panose="02020603050405020304" pitchFamily="18" charset="0"/>
                        </a:rPr>
                        <a:t>32</a:t>
                      </a:r>
                    </a:p>
                  </a:txBody>
                  <a:tcPr marL="5440" marR="5440" marT="54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bl>
          </a:graphicData>
        </a:graphic>
      </p:graphicFrame>
    </p:spTree>
    <p:extLst>
      <p:ext uri="{BB962C8B-B14F-4D97-AF65-F5344CB8AC3E}">
        <p14:creationId xmlns:p14="http://schemas.microsoft.com/office/powerpoint/2010/main" val="22343748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327" y="-25102"/>
            <a:ext cx="12025336" cy="717798"/>
          </a:xfrm>
        </p:spPr>
        <p:txBody>
          <a:bodyPr>
            <a:noAutofit/>
          </a:bodyPr>
          <a:lstStyle/>
          <a:p>
            <a:r>
              <a:rPr lang="ru-RU" sz="1800" b="1" dirty="0">
                <a:solidFill>
                  <a:schemeClr val="tx2"/>
                </a:solidFill>
                <a:latin typeface="Times New Roman" panose="02020603050405020304" pitchFamily="18" charset="0"/>
                <a:cs typeface="Times New Roman" panose="02020603050405020304" pitchFamily="18" charset="0"/>
              </a:rPr>
              <a:t>Результаты регионального мониторинга </a:t>
            </a:r>
            <a:r>
              <a:rPr lang="ru-RU" sz="1800" b="1" dirty="0" smtClean="0">
                <a:solidFill>
                  <a:schemeClr val="tx2"/>
                </a:solidFill>
                <a:latin typeface="Times New Roman" panose="02020603050405020304" pitchFamily="18" charset="0"/>
                <a:cs typeface="Times New Roman" panose="02020603050405020304" pitchFamily="18" charset="0"/>
              </a:rPr>
              <a:t>Центров </a:t>
            </a:r>
            <a:r>
              <a:rPr lang="ru-RU" sz="1800" b="1" dirty="0">
                <a:solidFill>
                  <a:schemeClr val="tx2"/>
                </a:solidFill>
                <a:latin typeface="Times New Roman" panose="02020603050405020304" pitchFamily="18" charset="0"/>
                <a:cs typeface="Times New Roman" panose="02020603050405020304" pitchFamily="18" charset="0"/>
              </a:rPr>
              <a:t>образования «Точка роста» в 2022 </a:t>
            </a:r>
            <a:r>
              <a:rPr lang="ru-RU" sz="1800" b="1" dirty="0" smtClean="0">
                <a:solidFill>
                  <a:schemeClr val="tx2"/>
                </a:solidFill>
                <a:latin typeface="Times New Roman" panose="02020603050405020304" pitchFamily="18" charset="0"/>
                <a:cs typeface="Times New Roman" panose="02020603050405020304" pitchFamily="18" charset="0"/>
              </a:rPr>
              <a:t>году.</a:t>
            </a:r>
            <a:br>
              <a:rPr lang="ru-RU" sz="1800" b="1" dirty="0" smtClean="0">
                <a:solidFill>
                  <a:schemeClr val="tx2"/>
                </a:solidFill>
                <a:latin typeface="Times New Roman" panose="02020603050405020304" pitchFamily="18" charset="0"/>
                <a:cs typeface="Times New Roman" panose="02020603050405020304" pitchFamily="18" charset="0"/>
              </a:rPr>
            </a:br>
            <a:r>
              <a:rPr lang="ru-RU" sz="1800" b="1" dirty="0" smtClean="0">
                <a:solidFill>
                  <a:schemeClr val="tx2"/>
                </a:solidFill>
                <a:latin typeface="Times New Roman" panose="02020603050405020304" pitchFamily="18" charset="0"/>
                <a:cs typeface="Times New Roman" panose="02020603050405020304" pitchFamily="18" charset="0"/>
              </a:rPr>
              <a:t> </a:t>
            </a:r>
            <a:r>
              <a:rPr lang="ru-RU" sz="1800" b="1" dirty="0">
                <a:solidFill>
                  <a:schemeClr val="tx2"/>
                </a:solidFill>
                <a:latin typeface="Times New Roman" panose="02020603050405020304" pitchFamily="18" charset="0"/>
                <a:cs typeface="Times New Roman" panose="02020603050405020304" pitchFamily="18" charset="0"/>
              </a:rPr>
              <a:t>Распоряжение МО </a:t>
            </a:r>
            <a:r>
              <a:rPr lang="ru-RU" sz="1800" b="1" dirty="0" smtClean="0">
                <a:solidFill>
                  <a:schemeClr val="tx2"/>
                </a:solidFill>
                <a:latin typeface="Times New Roman" panose="02020603050405020304" pitchFamily="18" charset="0"/>
                <a:cs typeface="Times New Roman" panose="02020603050405020304" pitchFamily="18" charset="0"/>
              </a:rPr>
              <a:t>ИО</a:t>
            </a:r>
            <a:r>
              <a:rPr lang="en-US" sz="1800" b="1" dirty="0" smtClean="0">
                <a:solidFill>
                  <a:schemeClr val="tx2"/>
                </a:solidFill>
                <a:latin typeface="Times New Roman" panose="02020603050405020304" pitchFamily="18" charset="0"/>
                <a:cs typeface="Times New Roman" panose="02020603050405020304" pitchFamily="18" charset="0"/>
              </a:rPr>
              <a:t> </a:t>
            </a:r>
            <a:r>
              <a:rPr lang="ru-RU" sz="1800" b="1" dirty="0" smtClean="0">
                <a:solidFill>
                  <a:schemeClr val="tx2"/>
                </a:solidFill>
                <a:latin typeface="Times New Roman" panose="02020603050405020304" pitchFamily="18" charset="0"/>
                <a:cs typeface="Times New Roman" panose="02020603050405020304" pitchFamily="18" charset="0"/>
              </a:rPr>
              <a:t>от 01.02.2021 </a:t>
            </a:r>
            <a:r>
              <a:rPr lang="ru-RU" sz="1800" b="1" dirty="0">
                <a:solidFill>
                  <a:schemeClr val="tx2"/>
                </a:solidFill>
                <a:latin typeface="Times New Roman" panose="02020603050405020304" pitchFamily="18" charset="0"/>
                <a:cs typeface="Times New Roman" panose="02020603050405020304" pitchFamily="18" charset="0"/>
              </a:rPr>
              <a:t>года </a:t>
            </a:r>
            <a:r>
              <a:rPr lang="ru-RU" sz="1800" b="1" dirty="0" smtClean="0">
                <a:solidFill>
                  <a:schemeClr val="tx2"/>
                </a:solidFill>
                <a:latin typeface="Times New Roman" panose="02020603050405020304" pitchFamily="18" charset="0"/>
                <a:cs typeface="Times New Roman" panose="02020603050405020304" pitchFamily="18" charset="0"/>
              </a:rPr>
              <a:t>№ </a:t>
            </a:r>
            <a:r>
              <a:rPr lang="ru-RU" sz="1800" b="1" dirty="0">
                <a:solidFill>
                  <a:schemeClr val="tx2"/>
                </a:solidFill>
                <a:latin typeface="Times New Roman" panose="02020603050405020304" pitchFamily="18" charset="0"/>
                <a:cs typeface="Times New Roman" panose="02020603050405020304" pitchFamily="18" charset="0"/>
              </a:rPr>
              <a:t>44-мр</a:t>
            </a:r>
          </a:p>
        </p:txBody>
      </p:sp>
      <p:graphicFrame>
        <p:nvGraphicFramePr>
          <p:cNvPr id="4" name="Таблица 3"/>
          <p:cNvGraphicFramePr>
            <a:graphicFrameLocks noGrp="1"/>
          </p:cNvGraphicFramePr>
          <p:nvPr>
            <p:extLst>
              <p:ext uri="{D42A27DB-BD31-4B8C-83A1-F6EECF244321}">
                <p14:modId xmlns:p14="http://schemas.microsoft.com/office/powerpoint/2010/main" val="2139156011"/>
              </p:ext>
            </p:extLst>
          </p:nvPr>
        </p:nvGraphicFramePr>
        <p:xfrm>
          <a:off x="119336" y="692696"/>
          <a:ext cx="11953327" cy="6048665"/>
        </p:xfrm>
        <a:graphic>
          <a:graphicData uri="http://schemas.openxmlformats.org/drawingml/2006/table">
            <a:tbl>
              <a:tblPr/>
              <a:tblGrid>
                <a:gridCol w="434666"/>
                <a:gridCol w="1862704"/>
                <a:gridCol w="2460636"/>
                <a:gridCol w="956266"/>
                <a:gridCol w="1189502"/>
                <a:gridCol w="1446061"/>
                <a:gridCol w="1481047"/>
                <a:gridCol w="1402366"/>
                <a:gridCol w="720079"/>
              </a:tblGrid>
              <a:tr h="1482922">
                <a:tc>
                  <a:txBody>
                    <a:bodyPr/>
                    <a:lstStyle/>
                    <a:p>
                      <a:pPr algn="ctr" fontAlgn="ctr"/>
                      <a:r>
                        <a:rPr lang="ru-RU" sz="1250" b="1" i="0" u="none" strike="noStrike" dirty="0">
                          <a:solidFill>
                            <a:srgbClr val="000000"/>
                          </a:solidFill>
                          <a:effectLst/>
                          <a:latin typeface="Times New Roman" panose="02020603050405020304" pitchFamily="18" charset="0"/>
                        </a:rPr>
                        <a:t>№</a:t>
                      </a:r>
                      <a:br>
                        <a:rPr lang="ru-RU" sz="1250" b="1" i="0" u="none" strike="noStrike" dirty="0">
                          <a:solidFill>
                            <a:srgbClr val="000000"/>
                          </a:solidFill>
                          <a:effectLst/>
                          <a:latin typeface="Times New Roman" panose="02020603050405020304" pitchFamily="18" charset="0"/>
                        </a:rPr>
                      </a:br>
                      <a:r>
                        <a:rPr lang="ru-RU" sz="1250" b="1" i="0" u="none" strike="noStrike" dirty="0">
                          <a:solidFill>
                            <a:srgbClr val="000000"/>
                          </a:solidFill>
                          <a:effectLst/>
                          <a:latin typeface="Times New Roman" panose="02020603050405020304" pitchFamily="18" charset="0"/>
                        </a:rPr>
                        <a:t>п/п</a:t>
                      </a:r>
                    </a:p>
                  </a:txBody>
                  <a:tcPr marL="6217" marR="6217" marT="6217"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Название муниципального района</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Образовательная организация</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Кол-во детей, обучающихся в школе</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Должны обучаться </a:t>
                      </a:r>
                      <a:br>
                        <a:rPr lang="ru-RU" sz="1250" b="1" i="0" u="none" strike="noStrike" dirty="0">
                          <a:solidFill>
                            <a:srgbClr val="000000"/>
                          </a:solidFill>
                          <a:effectLst/>
                          <a:latin typeface="Times New Roman" panose="02020603050405020304" pitchFamily="18" charset="0"/>
                        </a:rPr>
                      </a:br>
                      <a:r>
                        <a:rPr lang="ru-RU" sz="1250" b="1" i="0" u="none" strike="noStrike" dirty="0">
                          <a:solidFill>
                            <a:srgbClr val="000000"/>
                          </a:solidFill>
                          <a:effectLst/>
                          <a:latin typeface="Times New Roman" panose="02020603050405020304" pitchFamily="18" charset="0"/>
                        </a:rPr>
                        <a:t>по программам ДО</a:t>
                      </a:r>
                      <a:br>
                        <a:rPr lang="ru-RU" sz="1250" b="1" i="0" u="none" strike="noStrike" dirty="0">
                          <a:solidFill>
                            <a:srgbClr val="000000"/>
                          </a:solidFill>
                          <a:effectLst/>
                          <a:latin typeface="Times New Roman" panose="02020603050405020304" pitchFamily="18" charset="0"/>
                        </a:rPr>
                      </a:br>
                      <a:r>
                        <a:rPr lang="ru-RU" sz="1250" b="1" i="0" u="none" strike="noStrike" dirty="0" smtClean="0">
                          <a:solidFill>
                            <a:srgbClr val="000000"/>
                          </a:solidFill>
                          <a:effectLst/>
                          <a:latin typeface="Times New Roman" panose="02020603050405020304" pitchFamily="18" charset="0"/>
                        </a:rPr>
                        <a:t>20</a:t>
                      </a:r>
                      <a:r>
                        <a:rPr lang="ru-RU" sz="1250" b="1" i="0" u="none" strike="noStrike" dirty="0">
                          <a:solidFill>
                            <a:srgbClr val="000000"/>
                          </a:solidFill>
                          <a:effectLst/>
                          <a:latin typeface="Times New Roman" panose="02020603050405020304" pitchFamily="18" charset="0"/>
                        </a:rPr>
                        <a:t>%</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Количество программ, помеченных как </a:t>
                      </a:r>
                      <a:br>
                        <a:rPr lang="ru-RU" sz="1250" b="1" i="0" u="none" strike="noStrike" dirty="0">
                          <a:solidFill>
                            <a:srgbClr val="000000"/>
                          </a:solidFill>
                          <a:effectLst/>
                          <a:latin typeface="Times New Roman" panose="02020603050405020304" pitchFamily="18" charset="0"/>
                        </a:rPr>
                      </a:br>
                      <a:r>
                        <a:rPr lang="ru-RU" sz="1250" b="1" i="0" u="none" strike="noStrike" dirty="0">
                          <a:solidFill>
                            <a:srgbClr val="000000"/>
                          </a:solidFill>
                          <a:effectLst/>
                          <a:latin typeface="Times New Roman" panose="02020603050405020304" pitchFamily="18" charset="0"/>
                        </a:rPr>
                        <a:t>«Точка роста» </a:t>
                      </a:r>
                      <a:br>
                        <a:rPr lang="ru-RU" sz="1250" b="1" i="0" u="none" strike="noStrike" dirty="0">
                          <a:solidFill>
                            <a:srgbClr val="000000"/>
                          </a:solidFill>
                          <a:effectLst/>
                          <a:latin typeface="Times New Roman" panose="02020603050405020304" pitchFamily="18" charset="0"/>
                        </a:rPr>
                      </a:br>
                      <a:r>
                        <a:rPr lang="ru-RU" sz="1250" b="1" i="0" u="none" strike="noStrike" dirty="0">
                          <a:solidFill>
                            <a:srgbClr val="000000"/>
                          </a:solidFill>
                          <a:effectLst/>
                          <a:latin typeface="Times New Roman" panose="02020603050405020304" pitchFamily="18" charset="0"/>
                        </a:rPr>
                        <a:t>в АИС Навигатор, </a:t>
                      </a:r>
                      <a:br>
                        <a:rPr lang="ru-RU" sz="1250" b="1" i="0" u="none" strike="noStrike" dirty="0">
                          <a:solidFill>
                            <a:srgbClr val="000000"/>
                          </a:solidFill>
                          <a:effectLst/>
                          <a:latin typeface="Times New Roman" panose="02020603050405020304" pitchFamily="18" charset="0"/>
                        </a:rPr>
                      </a:br>
                      <a:r>
                        <a:rPr lang="ru-RU" sz="1250" b="1" i="0" u="none" strike="noStrike" dirty="0">
                          <a:solidFill>
                            <a:srgbClr val="000000"/>
                          </a:solidFill>
                          <a:effectLst/>
                          <a:latin typeface="Times New Roman" panose="02020603050405020304" pitchFamily="18" charset="0"/>
                        </a:rPr>
                        <a:t>27.10.22</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Количество детей, занимающихся по программам, помеченным как «Точка роста» </a:t>
                      </a:r>
                      <a:br>
                        <a:rPr lang="ru-RU" sz="1250" b="1" i="0" u="none" strike="noStrike" dirty="0">
                          <a:solidFill>
                            <a:srgbClr val="000000"/>
                          </a:solidFill>
                          <a:effectLst/>
                          <a:latin typeface="Times New Roman" panose="02020603050405020304" pitchFamily="18" charset="0"/>
                        </a:rPr>
                      </a:br>
                      <a:r>
                        <a:rPr lang="ru-RU" sz="1250" b="1" i="0" u="none" strike="noStrike" dirty="0">
                          <a:solidFill>
                            <a:srgbClr val="000000"/>
                          </a:solidFill>
                          <a:effectLst/>
                          <a:latin typeface="Times New Roman" panose="02020603050405020304" pitchFamily="18" charset="0"/>
                        </a:rPr>
                        <a:t>в АИС Навигатор, 27.10.22</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Количество детей, которых необходимо зачислить для выполнения охвата  </a:t>
                      </a:r>
                      <a:br>
                        <a:rPr lang="ru-RU" sz="1250" b="1" i="0" u="none" strike="noStrike" dirty="0">
                          <a:solidFill>
                            <a:srgbClr val="000000"/>
                          </a:solidFill>
                          <a:effectLst/>
                          <a:latin typeface="Times New Roman" panose="02020603050405020304" pitchFamily="18" charset="0"/>
                        </a:rPr>
                      </a:br>
                      <a:r>
                        <a:rPr lang="ru-RU" sz="1250" b="1" i="0" u="none" strike="noStrike" dirty="0" smtClean="0">
                          <a:solidFill>
                            <a:srgbClr val="000000"/>
                          </a:solidFill>
                          <a:effectLst/>
                          <a:latin typeface="Times New Roman" panose="02020603050405020304" pitchFamily="18" charset="0"/>
                        </a:rPr>
                        <a:t>20 </a:t>
                      </a:r>
                      <a:r>
                        <a:rPr lang="ru-RU" sz="1250" b="1" i="0" u="none" strike="noStrike" dirty="0">
                          <a:solidFill>
                            <a:srgbClr val="000000"/>
                          </a:solidFill>
                          <a:effectLst/>
                          <a:latin typeface="Times New Roman" panose="02020603050405020304" pitchFamily="18" charset="0"/>
                        </a:rPr>
                        <a:t>%</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algn="ctr" fontAlgn="ctr"/>
                      <a:r>
                        <a:rPr lang="ru-RU" sz="1250" b="1" i="0" u="none" strike="noStrike" dirty="0">
                          <a:solidFill>
                            <a:srgbClr val="000000"/>
                          </a:solidFill>
                          <a:effectLst/>
                          <a:latin typeface="Times New Roman" panose="02020603050405020304" pitchFamily="18" charset="0"/>
                        </a:rPr>
                        <a:t>Прирост с 03.10.22</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r>
              <a:tr h="217744">
                <a:tc>
                  <a:txBody>
                    <a:bodyPr/>
                    <a:lstStyle/>
                    <a:p>
                      <a:pPr algn="ctr" fontAlgn="ctr"/>
                      <a:r>
                        <a:rPr lang="ru-RU" sz="1250" b="0" i="0" u="none" strike="noStrike">
                          <a:solidFill>
                            <a:srgbClr val="000000"/>
                          </a:solidFill>
                          <a:effectLst/>
                          <a:latin typeface="Times New Roman" panose="02020603050405020304" pitchFamily="18" charset="0"/>
                        </a:rPr>
                        <a:t>126</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Усть-Удинский р-он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МКОУ Игжейская СОШ</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104</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21</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24</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2</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217744">
                <a:tc>
                  <a:txBody>
                    <a:bodyPr/>
                    <a:lstStyle/>
                    <a:p>
                      <a:pPr algn="ctr" fontAlgn="ctr"/>
                      <a:r>
                        <a:rPr lang="ru-RU" sz="1250" b="0" i="0" u="none" strike="noStrike">
                          <a:solidFill>
                            <a:srgbClr val="000000"/>
                          </a:solidFill>
                          <a:effectLst/>
                          <a:latin typeface="Times New Roman" panose="02020603050405020304" pitchFamily="18" charset="0"/>
                        </a:rPr>
                        <a:t>127</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Усть-Удинский р-он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МКОУ Балаганкинская ООШ</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79</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16</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20</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217744">
                <a:tc>
                  <a:txBody>
                    <a:bodyPr/>
                    <a:lstStyle/>
                    <a:p>
                      <a:pPr algn="ctr" fontAlgn="ctr"/>
                      <a:r>
                        <a:rPr lang="ru-RU" sz="1250" b="0" i="0" u="none" strike="noStrike">
                          <a:solidFill>
                            <a:srgbClr val="000000"/>
                          </a:solidFill>
                          <a:effectLst/>
                          <a:latin typeface="Times New Roman" panose="02020603050405020304" pitchFamily="18" charset="0"/>
                        </a:rPr>
                        <a:t>128</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Усть-Удинский р-он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МКОУ Аносовская СОШ</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52</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10</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5</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56</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47</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217744">
                <a:tc>
                  <a:txBody>
                    <a:bodyPr/>
                    <a:lstStyle/>
                    <a:p>
                      <a:pPr algn="ctr" fontAlgn="ctr"/>
                      <a:r>
                        <a:rPr lang="ru-RU" sz="1250" b="0" i="0" u="none" strike="noStrike">
                          <a:solidFill>
                            <a:srgbClr val="000000"/>
                          </a:solidFill>
                          <a:effectLst/>
                          <a:latin typeface="Times New Roman" panose="02020603050405020304" pitchFamily="18" charset="0"/>
                        </a:rPr>
                        <a:t>129</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Черемховский р-он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МКОУ СОШ с. Лохово</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186</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37</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37</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dirty="0">
                          <a:solidFill>
                            <a:srgbClr val="000000"/>
                          </a:solidFill>
                          <a:effectLst/>
                          <a:latin typeface="Times New Roman" panose="02020603050405020304" pitchFamily="18" charset="0"/>
                        </a:rPr>
                        <a:t>0</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217744">
                <a:tc>
                  <a:txBody>
                    <a:bodyPr/>
                    <a:lstStyle/>
                    <a:p>
                      <a:pPr algn="ctr" fontAlgn="ctr"/>
                      <a:r>
                        <a:rPr lang="ru-RU" sz="1250" b="0" i="0" u="none" strike="noStrike">
                          <a:solidFill>
                            <a:srgbClr val="000000"/>
                          </a:solidFill>
                          <a:effectLst/>
                          <a:latin typeface="Times New Roman" panose="02020603050405020304" pitchFamily="18" charset="0"/>
                        </a:rPr>
                        <a:t>130</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Черемховский р-он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dirty="0">
                          <a:solidFill>
                            <a:srgbClr val="000000"/>
                          </a:solidFill>
                          <a:effectLst/>
                          <a:latin typeface="Times New Roman" panose="02020603050405020304" pitchFamily="18" charset="0"/>
                        </a:rPr>
                        <a:t>МКОУ СОШ с. Голуметь</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267</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53</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10</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211</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217744">
                <a:tc>
                  <a:txBody>
                    <a:bodyPr/>
                    <a:lstStyle/>
                    <a:p>
                      <a:pPr algn="ctr" fontAlgn="ctr"/>
                      <a:r>
                        <a:rPr lang="ru-RU" sz="1250" b="0" i="0" u="none" strike="noStrike">
                          <a:solidFill>
                            <a:srgbClr val="000000"/>
                          </a:solidFill>
                          <a:effectLst/>
                          <a:latin typeface="Times New Roman" panose="02020603050405020304" pitchFamily="18" charset="0"/>
                        </a:rPr>
                        <a:t>131</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Черемховский р-он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dirty="0">
                          <a:solidFill>
                            <a:srgbClr val="000000"/>
                          </a:solidFill>
                          <a:effectLst/>
                          <a:latin typeface="Times New Roman" panose="02020603050405020304" pitchFamily="18" charset="0"/>
                        </a:rPr>
                        <a:t>МКОУ СОШ № 1 п. Михайловка</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626</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125</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117</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8</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217744">
                <a:tc>
                  <a:txBody>
                    <a:bodyPr/>
                    <a:lstStyle/>
                    <a:p>
                      <a:pPr algn="ctr" fontAlgn="ctr"/>
                      <a:r>
                        <a:rPr lang="ru-RU" sz="1250" b="0" i="0" u="none" strike="noStrike">
                          <a:solidFill>
                            <a:srgbClr val="000000"/>
                          </a:solidFill>
                          <a:effectLst/>
                          <a:latin typeface="Times New Roman" panose="02020603050405020304" pitchFamily="18" charset="0"/>
                        </a:rPr>
                        <a:t>132</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Черемховский р-он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МКОУ СОШ с. Алёхино</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200</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40</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3</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50</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26</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217744">
                <a:tc>
                  <a:txBody>
                    <a:bodyPr/>
                    <a:lstStyle/>
                    <a:p>
                      <a:pPr algn="ctr" fontAlgn="ctr"/>
                      <a:r>
                        <a:rPr lang="ru-RU" sz="1250" b="0" i="0" u="none" strike="noStrike">
                          <a:solidFill>
                            <a:srgbClr val="000000"/>
                          </a:solidFill>
                          <a:effectLst/>
                          <a:latin typeface="Times New Roman" panose="02020603050405020304" pitchFamily="18" charset="0"/>
                        </a:rPr>
                        <a:t>133</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Черемховский р-он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МКОУ СОШ с. Новогромово</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127</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25</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3</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83</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217744">
                <a:tc>
                  <a:txBody>
                    <a:bodyPr/>
                    <a:lstStyle/>
                    <a:p>
                      <a:pPr algn="ctr" fontAlgn="ctr"/>
                      <a:r>
                        <a:rPr lang="ru-RU" sz="1250" b="0" i="0" u="none" strike="noStrike">
                          <a:solidFill>
                            <a:srgbClr val="000000"/>
                          </a:solidFill>
                          <a:effectLst/>
                          <a:latin typeface="Times New Roman" panose="02020603050405020304" pitchFamily="18" charset="0"/>
                        </a:rPr>
                        <a:t>134</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Чунский р-он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МБОУ СОШ № 29 р.п. Чунский</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797</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159</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14</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309</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148</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217744">
                <a:tc>
                  <a:txBody>
                    <a:bodyPr/>
                    <a:lstStyle/>
                    <a:p>
                      <a:pPr algn="ctr" fontAlgn="ctr"/>
                      <a:r>
                        <a:rPr lang="ru-RU" sz="1250" b="0" i="0" u="none" strike="noStrike">
                          <a:solidFill>
                            <a:srgbClr val="000000"/>
                          </a:solidFill>
                          <a:effectLst/>
                          <a:latin typeface="Times New Roman" panose="02020603050405020304" pitchFamily="18" charset="0"/>
                        </a:rPr>
                        <a:t>135</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Чунский р-он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МОБУ СОШ № 2 р.п. Октябрьский</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194</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39</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15</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203</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217744">
                <a:tc>
                  <a:txBody>
                    <a:bodyPr/>
                    <a:lstStyle/>
                    <a:p>
                      <a:pPr algn="ctr" fontAlgn="ctr"/>
                      <a:r>
                        <a:rPr lang="ru-RU" sz="1250" b="0" i="0" u="none" strike="noStrike">
                          <a:solidFill>
                            <a:srgbClr val="000000"/>
                          </a:solidFill>
                          <a:effectLst/>
                          <a:latin typeface="Times New Roman" panose="02020603050405020304" pitchFamily="18" charset="0"/>
                        </a:rPr>
                        <a:t>136</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Шелеховский р-он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МБОУ ШР СОШ № 2</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1491</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298</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3</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173</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125</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30</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217744">
                <a:tc>
                  <a:txBody>
                    <a:bodyPr/>
                    <a:lstStyle/>
                    <a:p>
                      <a:pPr algn="ctr" fontAlgn="ctr"/>
                      <a:r>
                        <a:rPr lang="ru-RU" sz="1250" b="0" i="0" u="none" strike="noStrike">
                          <a:solidFill>
                            <a:srgbClr val="000000"/>
                          </a:solidFill>
                          <a:effectLst/>
                          <a:latin typeface="Times New Roman" panose="02020603050405020304" pitchFamily="18" charset="0"/>
                        </a:rPr>
                        <a:t>137</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Шелеховский р-он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МКОУ ШР СОШ № 5</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850</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170</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4</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111</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59</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44</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217744">
                <a:tc>
                  <a:txBody>
                    <a:bodyPr/>
                    <a:lstStyle/>
                    <a:p>
                      <a:pPr algn="ctr" fontAlgn="ctr"/>
                      <a:r>
                        <a:rPr lang="ru-RU" sz="1250" b="0" i="0" u="none" strike="noStrike">
                          <a:solidFill>
                            <a:srgbClr val="000000"/>
                          </a:solidFill>
                          <a:effectLst/>
                          <a:latin typeface="Times New Roman" panose="02020603050405020304" pitchFamily="18" charset="0"/>
                        </a:rPr>
                        <a:t>138</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Шелеховский р-он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МБОУ ШР Гимназия</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918</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184</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2</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15</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169</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4</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217744">
                <a:tc>
                  <a:txBody>
                    <a:bodyPr/>
                    <a:lstStyle/>
                    <a:p>
                      <a:pPr algn="ctr" fontAlgn="ctr"/>
                      <a:r>
                        <a:rPr lang="ru-RU" sz="1250" b="0" i="0" u="none" strike="noStrike">
                          <a:solidFill>
                            <a:srgbClr val="000000"/>
                          </a:solidFill>
                          <a:effectLst/>
                          <a:latin typeface="Times New Roman" panose="02020603050405020304" pitchFamily="18" charset="0"/>
                        </a:rPr>
                        <a:t>139</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Эхирит-Булагатский  р-он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МОУ Усть-Ордынская СОШ № 4</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520</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104</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3</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69</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35</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a:solidFill>
                            <a:srgbClr val="000000"/>
                          </a:solidFill>
                          <a:effectLst/>
                          <a:latin typeface="Times New Roman" panose="02020603050405020304" pitchFamily="18" charset="0"/>
                        </a:rPr>
                        <a:t>69</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r h="217744">
                <a:tc>
                  <a:txBody>
                    <a:bodyPr/>
                    <a:lstStyle/>
                    <a:p>
                      <a:pPr algn="ctr" fontAlgn="ctr"/>
                      <a:r>
                        <a:rPr lang="ru-RU" sz="1250" b="0" i="0" u="none" strike="noStrike">
                          <a:solidFill>
                            <a:srgbClr val="000000"/>
                          </a:solidFill>
                          <a:effectLst/>
                          <a:latin typeface="Times New Roman" panose="02020603050405020304" pitchFamily="18" charset="0"/>
                        </a:rPr>
                        <a:t>140</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Эхирит-Булагатский  р-он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МОУ Идыгинская СОШ</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42</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8</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5</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127</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53</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217744">
                <a:tc>
                  <a:txBody>
                    <a:bodyPr/>
                    <a:lstStyle/>
                    <a:p>
                      <a:pPr algn="ctr" fontAlgn="ctr"/>
                      <a:r>
                        <a:rPr lang="ru-RU" sz="1250" b="0" i="0" u="none" strike="noStrike">
                          <a:solidFill>
                            <a:srgbClr val="000000"/>
                          </a:solidFill>
                          <a:effectLst/>
                          <a:latin typeface="Times New Roman" panose="02020603050405020304" pitchFamily="18" charset="0"/>
                        </a:rPr>
                        <a:t>141</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Эхирит-Булагатский  р-он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МОУ Тугутуйская СОШ</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130</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26</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5</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52</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217744">
                <a:tc>
                  <a:txBody>
                    <a:bodyPr/>
                    <a:lstStyle/>
                    <a:p>
                      <a:pPr algn="ctr" fontAlgn="ctr"/>
                      <a:r>
                        <a:rPr lang="ru-RU" sz="1250" b="0" i="0" u="none" strike="noStrike">
                          <a:solidFill>
                            <a:srgbClr val="000000"/>
                          </a:solidFill>
                          <a:effectLst/>
                          <a:latin typeface="Times New Roman" panose="02020603050405020304" pitchFamily="18" charset="0"/>
                        </a:rPr>
                        <a:t>142</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Эхирит-Булагатский  р-он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МОУ Булусинская СОШ</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69</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14</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3</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16</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217744">
                <a:tc>
                  <a:txBody>
                    <a:bodyPr/>
                    <a:lstStyle/>
                    <a:p>
                      <a:pPr algn="ctr" fontAlgn="ctr"/>
                      <a:r>
                        <a:rPr lang="ru-RU" sz="1250" b="0" i="0" u="none" strike="noStrike">
                          <a:solidFill>
                            <a:srgbClr val="000000"/>
                          </a:solidFill>
                          <a:effectLst/>
                          <a:latin typeface="Times New Roman" panose="02020603050405020304" pitchFamily="18" charset="0"/>
                        </a:rPr>
                        <a:t>143</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Эхирит-Булагатский  р-он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МОУ Ахинская СОШ</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86</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17</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5</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53</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выполнен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0</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217744">
                <a:tc>
                  <a:txBody>
                    <a:bodyPr/>
                    <a:lstStyle/>
                    <a:p>
                      <a:pPr algn="ctr" fontAlgn="ctr"/>
                      <a:r>
                        <a:rPr lang="ru-RU" sz="1250" b="0" i="0" u="none" strike="noStrike">
                          <a:solidFill>
                            <a:srgbClr val="000000"/>
                          </a:solidFill>
                          <a:effectLst/>
                          <a:latin typeface="Times New Roman" panose="02020603050405020304" pitchFamily="18" charset="0"/>
                        </a:rPr>
                        <a:t>144</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Эхирит-Булагатский  р-он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ru-RU" sz="1250" b="0" i="0" u="none" strike="noStrike">
                          <a:solidFill>
                            <a:srgbClr val="000000"/>
                          </a:solidFill>
                          <a:effectLst/>
                          <a:latin typeface="Times New Roman" panose="02020603050405020304" pitchFamily="18" charset="0"/>
                        </a:rPr>
                        <a:t>МОУ Ново-Николаевская СОШ</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a:solidFill>
                            <a:srgbClr val="000000"/>
                          </a:solidFill>
                          <a:effectLst/>
                          <a:latin typeface="Times New Roman" panose="02020603050405020304" pitchFamily="18" charset="0"/>
                        </a:rPr>
                        <a:t>46</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9</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7</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50</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ru-RU" sz="1250" b="0" i="0" u="none" strike="noStrike" dirty="0">
                          <a:solidFill>
                            <a:srgbClr val="000000"/>
                          </a:solidFill>
                          <a:effectLst/>
                          <a:latin typeface="Times New Roman" panose="02020603050405020304" pitchFamily="18" charset="0"/>
                        </a:rPr>
                        <a:t>выполнен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ru-RU" sz="1250" b="0" i="0" u="none" strike="noStrike">
                          <a:solidFill>
                            <a:srgbClr val="000000"/>
                          </a:solidFill>
                          <a:effectLst/>
                          <a:latin typeface="Times New Roman" panose="02020603050405020304" pitchFamily="18" charset="0"/>
                        </a:rPr>
                        <a:t>50</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r>
              <a:tr h="428607">
                <a:tc>
                  <a:txBody>
                    <a:bodyPr/>
                    <a:lstStyle/>
                    <a:p>
                      <a:pPr algn="ctr" fontAlgn="ctr"/>
                      <a:r>
                        <a:rPr lang="ru-RU" sz="1250" b="0" i="0" u="none" strike="noStrike">
                          <a:solidFill>
                            <a:srgbClr val="000000"/>
                          </a:solidFill>
                          <a:effectLst/>
                          <a:latin typeface="Times New Roman" panose="02020603050405020304" pitchFamily="18" charset="0"/>
                        </a:rPr>
                        <a:t>145</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Эхирит-Булагатский р-он</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ctr"/>
                      <a:r>
                        <a:rPr lang="ru-RU" sz="1250" b="0" i="0" u="none" strike="noStrike">
                          <a:solidFill>
                            <a:srgbClr val="000000"/>
                          </a:solidFill>
                          <a:effectLst/>
                          <a:latin typeface="Times New Roman" panose="02020603050405020304" pitchFamily="18" charset="0"/>
                        </a:rPr>
                        <a:t>ГОБУ ИО Усть-Ордынская гимназия-интернат</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290</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58</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0</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a:solidFill>
                            <a:srgbClr val="000000"/>
                          </a:solidFill>
                          <a:effectLst/>
                          <a:latin typeface="Times New Roman" panose="02020603050405020304" pitchFamily="18" charset="0"/>
                        </a:rPr>
                        <a:t>0</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ru-RU" sz="1250" b="0" i="0" u="none" strike="noStrike" dirty="0">
                          <a:solidFill>
                            <a:srgbClr val="000000"/>
                          </a:solidFill>
                          <a:effectLst/>
                          <a:latin typeface="Times New Roman" panose="02020603050405020304" pitchFamily="18" charset="0"/>
                        </a:rPr>
                        <a:t>58</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ru-RU" sz="1250" b="0" i="0" u="none" strike="noStrike" dirty="0">
                          <a:solidFill>
                            <a:srgbClr val="000000"/>
                          </a:solidFill>
                          <a:effectLst/>
                          <a:latin typeface="Times New Roman" panose="02020603050405020304" pitchFamily="18" charset="0"/>
                        </a:rPr>
                        <a:t>0</a:t>
                      </a:r>
                    </a:p>
                  </a:txBody>
                  <a:tcPr marL="6217" marR="6217" marT="62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r>
            </a:tbl>
          </a:graphicData>
        </a:graphic>
      </p:graphicFrame>
    </p:spTree>
    <p:extLst>
      <p:ext uri="{BB962C8B-B14F-4D97-AF65-F5344CB8AC3E}">
        <p14:creationId xmlns:p14="http://schemas.microsoft.com/office/powerpoint/2010/main" val="19431932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263352" y="769392"/>
            <a:ext cx="11665296" cy="5971976"/>
          </a:xfrm>
          <a:prstGeom prst="round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47327" y="-25102"/>
            <a:ext cx="12025336" cy="717798"/>
          </a:xfrm>
        </p:spPr>
        <p:txBody>
          <a:bodyPr>
            <a:noAutofit/>
          </a:bodyPr>
          <a:lstStyle/>
          <a:p>
            <a:r>
              <a:rPr lang="ru-RU" sz="1800" b="1" dirty="0">
                <a:solidFill>
                  <a:schemeClr val="tx2"/>
                </a:solidFill>
                <a:latin typeface="Times New Roman" panose="02020603050405020304" pitchFamily="18" charset="0"/>
                <a:cs typeface="Times New Roman" panose="02020603050405020304" pitchFamily="18" charset="0"/>
              </a:rPr>
              <a:t>Результаты регионального мониторинга Центров образования «Точка роста» в 2022 </a:t>
            </a:r>
            <a:r>
              <a:rPr lang="ru-RU" sz="1800" b="1" dirty="0" smtClean="0">
                <a:solidFill>
                  <a:schemeClr val="tx2"/>
                </a:solidFill>
                <a:latin typeface="Times New Roman" panose="02020603050405020304" pitchFamily="18" charset="0"/>
                <a:cs typeface="Times New Roman" panose="02020603050405020304" pitchFamily="18" charset="0"/>
              </a:rPr>
              <a:t>году</a:t>
            </a:r>
            <a:endParaRPr lang="ru-RU" sz="1800" b="1" dirty="0">
              <a:solidFill>
                <a:schemeClr val="tx2"/>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551381" y="971612"/>
            <a:ext cx="11305259" cy="1631216"/>
          </a:xfrm>
          <a:prstGeom prst="rect">
            <a:avLst/>
          </a:prstGeom>
          <a:noFill/>
        </p:spPr>
        <p:txBody>
          <a:bodyPr wrap="square" rtlCol="0">
            <a:spAutoFit/>
          </a:bodyPr>
          <a:lstStyle/>
          <a:p>
            <a:pPr algn="ctr"/>
            <a:r>
              <a:rPr lang="ru-RU" sz="2000" dirty="0" smtClean="0">
                <a:latin typeface="Times New Roman" panose="02020603050405020304" pitchFamily="18" charset="0"/>
                <a:cs typeface="Times New Roman" panose="02020603050405020304" pitchFamily="18" charset="0"/>
              </a:rPr>
              <a:t>Общие результаты по АИС Навигатор с </a:t>
            </a:r>
            <a:r>
              <a:rPr lang="ru-RU" sz="2000" dirty="0">
                <a:latin typeface="Times New Roman" panose="02020603050405020304" pitchFamily="18" charset="0"/>
                <a:cs typeface="Times New Roman" panose="02020603050405020304" pitchFamily="18" charset="0"/>
              </a:rPr>
              <a:t>03.10.22 по </a:t>
            </a:r>
            <a:r>
              <a:rPr lang="ru-RU" sz="2000" dirty="0" smtClean="0">
                <a:latin typeface="Times New Roman" panose="02020603050405020304" pitchFamily="18" charset="0"/>
                <a:cs typeface="Times New Roman" panose="02020603050405020304" pitchFamily="18" charset="0"/>
              </a:rPr>
              <a:t>27.10.22 </a:t>
            </a:r>
            <a:endParaRPr lang="ru-RU" sz="2000" dirty="0">
              <a:latin typeface="Times New Roman" panose="02020603050405020304" pitchFamily="18" charset="0"/>
              <a:cs typeface="Times New Roman" panose="02020603050405020304" pitchFamily="18" charset="0"/>
            </a:endParaRPr>
          </a:p>
          <a:p>
            <a:endParaRPr lang="ru-RU" sz="2000" dirty="0" smtClean="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У 69 организации наблюдается положительная динамика </a:t>
            </a:r>
          </a:p>
          <a:p>
            <a:r>
              <a:rPr lang="ru-RU" sz="2000" b="1" dirty="0" smtClean="0">
                <a:latin typeface="Times New Roman" panose="02020603050405020304" pitchFamily="18" charset="0"/>
                <a:cs typeface="Times New Roman" panose="02020603050405020304" pitchFamily="18" charset="0"/>
              </a:rPr>
              <a:t>У 66 учреждений нет изменений за указанный период</a:t>
            </a:r>
          </a:p>
          <a:p>
            <a:r>
              <a:rPr lang="ru-RU" sz="2000" b="1" dirty="0" smtClean="0">
                <a:latin typeface="Times New Roman" panose="02020603050405020304" pitchFamily="18" charset="0"/>
                <a:cs typeface="Times New Roman" panose="02020603050405020304" pitchFamily="18" charset="0"/>
              </a:rPr>
              <a:t>78 учреждений выполняют показатель, у 28 нет детей в Навигаторе</a:t>
            </a:r>
            <a:endParaRPr lang="ru-RU" sz="2000"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551381" y="3083918"/>
            <a:ext cx="6136640" cy="3662541"/>
          </a:xfrm>
          <a:prstGeom prst="rect">
            <a:avLst/>
          </a:prstGeom>
          <a:noFill/>
        </p:spPr>
        <p:txBody>
          <a:bodyPr wrap="square" rtlCol="0">
            <a:spAutoFit/>
          </a:bodyPr>
          <a:lstStyle/>
          <a:p>
            <a:pPr marL="342900" indent="-342900">
              <a:buFont typeface="+mj-lt"/>
              <a:buAutoNum type="arabicParenR"/>
            </a:pPr>
            <a:r>
              <a:rPr lang="ru-RU" sz="1450" dirty="0" err="1">
                <a:latin typeface="Times New Roman" panose="02020603050405020304" pitchFamily="18" charset="0"/>
                <a:cs typeface="Times New Roman" panose="02020603050405020304" pitchFamily="18" charset="0"/>
              </a:rPr>
              <a:t>Баяндаевский</a:t>
            </a:r>
            <a:r>
              <a:rPr lang="ru-RU" sz="1450" dirty="0">
                <a:latin typeface="Times New Roman" panose="02020603050405020304" pitchFamily="18" charset="0"/>
                <a:cs typeface="Times New Roman" panose="02020603050405020304" pitchFamily="18" charset="0"/>
              </a:rPr>
              <a:t> р-он	</a:t>
            </a:r>
            <a:r>
              <a:rPr lang="en-US" sz="1450" dirty="0" smtClean="0">
                <a:latin typeface="Times New Roman" panose="02020603050405020304" pitchFamily="18" charset="0"/>
                <a:cs typeface="Times New Roman" panose="02020603050405020304" pitchFamily="18" charset="0"/>
              </a:rPr>
              <a:t>- </a:t>
            </a:r>
            <a:r>
              <a:rPr lang="ru-RU" sz="1450" dirty="0" smtClean="0">
                <a:latin typeface="Times New Roman" panose="02020603050405020304" pitchFamily="18" charset="0"/>
                <a:cs typeface="Times New Roman" panose="02020603050405020304" pitchFamily="18" charset="0"/>
              </a:rPr>
              <a:t>МБОУ </a:t>
            </a:r>
            <a:r>
              <a:rPr lang="ru-RU" sz="1450" dirty="0" err="1">
                <a:latin typeface="Times New Roman" panose="02020603050405020304" pitchFamily="18" charset="0"/>
                <a:cs typeface="Times New Roman" panose="02020603050405020304" pitchFamily="18" charset="0"/>
              </a:rPr>
              <a:t>Нагалыкская</a:t>
            </a:r>
            <a:r>
              <a:rPr lang="ru-RU" sz="1450" dirty="0">
                <a:latin typeface="Times New Roman" panose="02020603050405020304" pitchFamily="18" charset="0"/>
                <a:cs typeface="Times New Roman" panose="02020603050405020304" pitchFamily="18" charset="0"/>
              </a:rPr>
              <a:t> СОШ</a:t>
            </a:r>
          </a:p>
          <a:p>
            <a:pPr marL="342900" indent="-342900">
              <a:buFont typeface="+mj-lt"/>
              <a:buAutoNum type="arabicParenR"/>
            </a:pPr>
            <a:r>
              <a:rPr lang="ru-RU" sz="1450" dirty="0" err="1">
                <a:latin typeface="Times New Roman" panose="02020603050405020304" pitchFamily="18" charset="0"/>
                <a:cs typeface="Times New Roman" panose="02020603050405020304" pitchFamily="18" charset="0"/>
              </a:rPr>
              <a:t>Баяндаевский</a:t>
            </a:r>
            <a:r>
              <a:rPr lang="ru-RU" sz="1450" dirty="0">
                <a:latin typeface="Times New Roman" panose="02020603050405020304" pitchFamily="18" charset="0"/>
                <a:cs typeface="Times New Roman" panose="02020603050405020304" pitchFamily="18" charset="0"/>
              </a:rPr>
              <a:t> р-он	</a:t>
            </a:r>
            <a:r>
              <a:rPr lang="en-US" sz="1450" dirty="0" smtClean="0">
                <a:latin typeface="Times New Roman" panose="02020603050405020304" pitchFamily="18" charset="0"/>
                <a:cs typeface="Times New Roman" panose="02020603050405020304" pitchFamily="18" charset="0"/>
              </a:rPr>
              <a:t>- </a:t>
            </a:r>
            <a:r>
              <a:rPr lang="ru-RU" sz="1450" dirty="0" smtClean="0">
                <a:latin typeface="Times New Roman" panose="02020603050405020304" pitchFamily="18" charset="0"/>
                <a:cs typeface="Times New Roman" panose="02020603050405020304" pitchFamily="18" charset="0"/>
              </a:rPr>
              <a:t>МБОУ </a:t>
            </a:r>
            <a:r>
              <a:rPr lang="ru-RU" sz="1450" dirty="0">
                <a:latin typeface="Times New Roman" panose="02020603050405020304" pitchFamily="18" charset="0"/>
                <a:cs typeface="Times New Roman" panose="02020603050405020304" pitchFamily="18" charset="0"/>
              </a:rPr>
              <a:t>Покровская СОШ</a:t>
            </a:r>
          </a:p>
          <a:p>
            <a:pPr marL="342900" indent="-342900">
              <a:buFont typeface="+mj-lt"/>
              <a:buAutoNum type="arabicParenR"/>
            </a:pPr>
            <a:r>
              <a:rPr lang="ru-RU" sz="1450" dirty="0" err="1">
                <a:latin typeface="Times New Roman" panose="02020603050405020304" pitchFamily="18" charset="0"/>
                <a:cs typeface="Times New Roman" panose="02020603050405020304" pitchFamily="18" charset="0"/>
              </a:rPr>
              <a:t>Баяндаевский</a:t>
            </a:r>
            <a:r>
              <a:rPr lang="ru-RU" sz="1450" dirty="0">
                <a:latin typeface="Times New Roman" panose="02020603050405020304" pitchFamily="18" charset="0"/>
                <a:cs typeface="Times New Roman" panose="02020603050405020304" pitchFamily="18" charset="0"/>
              </a:rPr>
              <a:t> р-он	</a:t>
            </a:r>
            <a:r>
              <a:rPr lang="en-US" sz="1450" dirty="0" smtClean="0">
                <a:latin typeface="Times New Roman" panose="02020603050405020304" pitchFamily="18" charset="0"/>
                <a:cs typeface="Times New Roman" panose="02020603050405020304" pitchFamily="18" charset="0"/>
              </a:rPr>
              <a:t>- </a:t>
            </a:r>
            <a:r>
              <a:rPr lang="ru-RU" sz="1450" dirty="0" smtClean="0">
                <a:latin typeface="Times New Roman" panose="02020603050405020304" pitchFamily="18" charset="0"/>
                <a:cs typeface="Times New Roman" panose="02020603050405020304" pitchFamily="18" charset="0"/>
              </a:rPr>
              <a:t>МБОУ </a:t>
            </a:r>
            <a:r>
              <a:rPr lang="ru-RU" sz="1450" dirty="0" err="1">
                <a:latin typeface="Times New Roman" panose="02020603050405020304" pitchFamily="18" charset="0"/>
                <a:cs typeface="Times New Roman" panose="02020603050405020304" pitchFamily="18" charset="0"/>
              </a:rPr>
              <a:t>Хатар-Хадайская</a:t>
            </a:r>
            <a:r>
              <a:rPr lang="ru-RU" sz="1450" dirty="0">
                <a:latin typeface="Times New Roman" panose="02020603050405020304" pitchFamily="18" charset="0"/>
                <a:cs typeface="Times New Roman" panose="02020603050405020304" pitchFamily="18" charset="0"/>
              </a:rPr>
              <a:t> СОШ</a:t>
            </a:r>
          </a:p>
          <a:p>
            <a:pPr marL="342900" indent="-342900">
              <a:buFont typeface="+mj-lt"/>
              <a:buAutoNum type="arabicParenR"/>
            </a:pPr>
            <a:r>
              <a:rPr lang="ru-RU" sz="1450" dirty="0" err="1">
                <a:latin typeface="Times New Roman" panose="02020603050405020304" pitchFamily="18" charset="0"/>
                <a:cs typeface="Times New Roman" panose="02020603050405020304" pitchFamily="18" charset="0"/>
              </a:rPr>
              <a:t>Баяндаевский</a:t>
            </a:r>
            <a:r>
              <a:rPr lang="ru-RU" sz="1450" dirty="0">
                <a:latin typeface="Times New Roman" panose="02020603050405020304" pitchFamily="18" charset="0"/>
                <a:cs typeface="Times New Roman" panose="02020603050405020304" pitchFamily="18" charset="0"/>
              </a:rPr>
              <a:t> р-он	</a:t>
            </a:r>
            <a:r>
              <a:rPr lang="en-US" sz="1450" dirty="0" smtClean="0">
                <a:latin typeface="Times New Roman" panose="02020603050405020304" pitchFamily="18" charset="0"/>
                <a:cs typeface="Times New Roman" panose="02020603050405020304" pitchFamily="18" charset="0"/>
              </a:rPr>
              <a:t>- </a:t>
            </a:r>
            <a:r>
              <a:rPr lang="ru-RU" sz="1450" dirty="0" smtClean="0">
                <a:latin typeface="Times New Roman" panose="02020603050405020304" pitchFamily="18" charset="0"/>
                <a:cs typeface="Times New Roman" panose="02020603050405020304" pitchFamily="18" charset="0"/>
              </a:rPr>
              <a:t>МБОУ </a:t>
            </a:r>
            <a:r>
              <a:rPr lang="ru-RU" sz="1450" dirty="0" err="1">
                <a:latin typeface="Times New Roman" panose="02020603050405020304" pitchFamily="18" charset="0"/>
                <a:cs typeface="Times New Roman" panose="02020603050405020304" pitchFamily="18" charset="0"/>
              </a:rPr>
              <a:t>Люрская</a:t>
            </a:r>
            <a:r>
              <a:rPr lang="ru-RU" sz="1450" dirty="0">
                <a:latin typeface="Times New Roman" panose="02020603050405020304" pitchFamily="18" charset="0"/>
                <a:cs typeface="Times New Roman" panose="02020603050405020304" pitchFamily="18" charset="0"/>
              </a:rPr>
              <a:t> СОШ</a:t>
            </a:r>
          </a:p>
          <a:p>
            <a:pPr marL="342900" indent="-342900">
              <a:buFont typeface="+mj-lt"/>
              <a:buAutoNum type="arabicParenR"/>
            </a:pPr>
            <a:r>
              <a:rPr lang="ru-RU" sz="1450" dirty="0">
                <a:latin typeface="Times New Roman" panose="02020603050405020304" pitchFamily="18" charset="0"/>
                <a:cs typeface="Times New Roman" panose="02020603050405020304" pitchFamily="18" charset="0"/>
              </a:rPr>
              <a:t>Братский </a:t>
            </a:r>
            <a:r>
              <a:rPr lang="ru-RU" sz="1450" dirty="0" smtClean="0">
                <a:latin typeface="Times New Roman" panose="02020603050405020304" pitchFamily="18" charset="0"/>
                <a:cs typeface="Times New Roman" panose="02020603050405020304" pitchFamily="18" charset="0"/>
              </a:rPr>
              <a:t>р-он</a:t>
            </a:r>
            <a:r>
              <a:rPr lang="en-US" sz="1450" dirty="0" smtClean="0">
                <a:latin typeface="Times New Roman" panose="02020603050405020304" pitchFamily="18" charset="0"/>
                <a:cs typeface="Times New Roman" panose="02020603050405020304" pitchFamily="18" charset="0"/>
              </a:rPr>
              <a:t> - </a:t>
            </a:r>
            <a:r>
              <a:rPr lang="ru-RU" sz="1450" dirty="0" smtClean="0">
                <a:latin typeface="Times New Roman" panose="02020603050405020304" pitchFamily="18" charset="0"/>
                <a:cs typeface="Times New Roman" panose="02020603050405020304" pitchFamily="18" charset="0"/>
              </a:rPr>
              <a:t>МКОУ </a:t>
            </a:r>
            <a:r>
              <a:rPr lang="ru-RU" sz="1450" dirty="0" err="1">
                <a:latin typeface="Times New Roman" panose="02020603050405020304" pitchFamily="18" charset="0"/>
                <a:cs typeface="Times New Roman" panose="02020603050405020304" pitchFamily="18" charset="0"/>
              </a:rPr>
              <a:t>Вихоревская</a:t>
            </a:r>
            <a:r>
              <a:rPr lang="ru-RU" sz="1450" dirty="0">
                <a:latin typeface="Times New Roman" panose="02020603050405020304" pitchFamily="18" charset="0"/>
                <a:cs typeface="Times New Roman" panose="02020603050405020304" pitchFamily="18" charset="0"/>
              </a:rPr>
              <a:t> СОШ № 1</a:t>
            </a:r>
          </a:p>
          <a:p>
            <a:pPr marL="342900" indent="-342900">
              <a:buFont typeface="+mj-lt"/>
              <a:buAutoNum type="arabicParenR"/>
            </a:pPr>
            <a:r>
              <a:rPr lang="ru-RU" sz="1450" dirty="0">
                <a:latin typeface="Times New Roman" panose="02020603050405020304" pitchFamily="18" charset="0"/>
                <a:cs typeface="Times New Roman" panose="02020603050405020304" pitchFamily="18" charset="0"/>
              </a:rPr>
              <a:t>Братский </a:t>
            </a:r>
            <a:r>
              <a:rPr lang="ru-RU" sz="1450" dirty="0" smtClean="0">
                <a:latin typeface="Times New Roman" panose="02020603050405020304" pitchFamily="18" charset="0"/>
                <a:cs typeface="Times New Roman" panose="02020603050405020304" pitchFamily="18" charset="0"/>
              </a:rPr>
              <a:t>р-он</a:t>
            </a:r>
            <a:r>
              <a:rPr lang="en-US" sz="1450" dirty="0" smtClean="0">
                <a:latin typeface="Times New Roman" panose="02020603050405020304" pitchFamily="18" charset="0"/>
                <a:cs typeface="Times New Roman" panose="02020603050405020304" pitchFamily="18" charset="0"/>
              </a:rPr>
              <a:t> - </a:t>
            </a:r>
            <a:r>
              <a:rPr lang="ru-RU" sz="1450" dirty="0" smtClean="0">
                <a:latin typeface="Times New Roman" panose="02020603050405020304" pitchFamily="18" charset="0"/>
                <a:cs typeface="Times New Roman" panose="02020603050405020304" pitchFamily="18" charset="0"/>
              </a:rPr>
              <a:t>МКОУ </a:t>
            </a:r>
            <a:r>
              <a:rPr lang="ru-RU" sz="1450" dirty="0" err="1">
                <a:latin typeface="Times New Roman" panose="02020603050405020304" pitchFamily="18" charset="0"/>
                <a:cs typeface="Times New Roman" panose="02020603050405020304" pitchFamily="18" charset="0"/>
              </a:rPr>
              <a:t>Большеокинская</a:t>
            </a:r>
            <a:r>
              <a:rPr lang="ru-RU" sz="1450" dirty="0">
                <a:latin typeface="Times New Roman" panose="02020603050405020304" pitchFamily="18" charset="0"/>
                <a:cs typeface="Times New Roman" panose="02020603050405020304" pitchFamily="18" charset="0"/>
              </a:rPr>
              <a:t> СОШ</a:t>
            </a:r>
          </a:p>
          <a:p>
            <a:pPr marL="342900" indent="-342900">
              <a:buFont typeface="+mj-lt"/>
              <a:buAutoNum type="arabicParenR"/>
            </a:pPr>
            <a:r>
              <a:rPr lang="ru-RU" sz="1450" dirty="0">
                <a:latin typeface="Times New Roman" panose="02020603050405020304" pitchFamily="18" charset="0"/>
                <a:cs typeface="Times New Roman" panose="02020603050405020304" pitchFamily="18" charset="0"/>
              </a:rPr>
              <a:t>Братский </a:t>
            </a:r>
            <a:r>
              <a:rPr lang="ru-RU" sz="1450" dirty="0" smtClean="0">
                <a:latin typeface="Times New Roman" panose="02020603050405020304" pitchFamily="18" charset="0"/>
                <a:cs typeface="Times New Roman" panose="02020603050405020304" pitchFamily="18" charset="0"/>
              </a:rPr>
              <a:t>р-он</a:t>
            </a:r>
            <a:r>
              <a:rPr lang="en-US" sz="1450" dirty="0" smtClean="0">
                <a:latin typeface="Times New Roman" panose="02020603050405020304" pitchFamily="18" charset="0"/>
                <a:cs typeface="Times New Roman" panose="02020603050405020304" pitchFamily="18" charset="0"/>
              </a:rPr>
              <a:t> - </a:t>
            </a:r>
            <a:r>
              <a:rPr lang="ru-RU" sz="1450" dirty="0" smtClean="0">
                <a:latin typeface="Times New Roman" panose="02020603050405020304" pitchFamily="18" charset="0"/>
                <a:cs typeface="Times New Roman" panose="02020603050405020304" pitchFamily="18" charset="0"/>
              </a:rPr>
              <a:t>МКОУ </a:t>
            </a:r>
            <a:r>
              <a:rPr lang="ru-RU" sz="1450" dirty="0" err="1">
                <a:latin typeface="Times New Roman" panose="02020603050405020304" pitchFamily="18" charset="0"/>
                <a:cs typeface="Times New Roman" panose="02020603050405020304" pitchFamily="18" charset="0"/>
              </a:rPr>
              <a:t>Добчурская</a:t>
            </a:r>
            <a:r>
              <a:rPr lang="ru-RU" sz="1450" dirty="0">
                <a:latin typeface="Times New Roman" panose="02020603050405020304" pitchFamily="18" charset="0"/>
                <a:cs typeface="Times New Roman" panose="02020603050405020304" pitchFamily="18" charset="0"/>
              </a:rPr>
              <a:t> СОШ</a:t>
            </a:r>
          </a:p>
          <a:p>
            <a:pPr marL="342900" indent="-342900">
              <a:buFont typeface="+mj-lt"/>
              <a:buAutoNum type="arabicParenR"/>
            </a:pPr>
            <a:r>
              <a:rPr lang="ru-RU" sz="1450" dirty="0">
                <a:latin typeface="Times New Roman" panose="02020603050405020304" pitchFamily="18" charset="0"/>
                <a:cs typeface="Times New Roman" panose="02020603050405020304" pitchFamily="18" charset="0"/>
              </a:rPr>
              <a:t>Братский </a:t>
            </a:r>
            <a:r>
              <a:rPr lang="ru-RU" sz="1450" dirty="0" smtClean="0">
                <a:latin typeface="Times New Roman" panose="02020603050405020304" pitchFamily="18" charset="0"/>
                <a:cs typeface="Times New Roman" panose="02020603050405020304" pitchFamily="18" charset="0"/>
              </a:rPr>
              <a:t>р-он</a:t>
            </a:r>
            <a:r>
              <a:rPr lang="en-US" sz="1450" dirty="0" smtClean="0">
                <a:latin typeface="Times New Roman" panose="02020603050405020304" pitchFamily="18" charset="0"/>
                <a:cs typeface="Times New Roman" panose="02020603050405020304" pitchFamily="18" charset="0"/>
              </a:rPr>
              <a:t> - </a:t>
            </a:r>
            <a:r>
              <a:rPr lang="ru-RU" sz="1450" dirty="0" smtClean="0">
                <a:latin typeface="Times New Roman" panose="02020603050405020304" pitchFamily="18" charset="0"/>
                <a:cs typeface="Times New Roman" panose="02020603050405020304" pitchFamily="18" charset="0"/>
              </a:rPr>
              <a:t>МКОУ </a:t>
            </a:r>
            <a:r>
              <a:rPr lang="ru-RU" sz="1450" dirty="0" err="1">
                <a:latin typeface="Times New Roman" panose="02020603050405020304" pitchFamily="18" charset="0"/>
                <a:cs typeface="Times New Roman" panose="02020603050405020304" pitchFamily="18" charset="0"/>
              </a:rPr>
              <a:t>Дубынинская</a:t>
            </a:r>
            <a:r>
              <a:rPr lang="ru-RU" sz="1450" dirty="0">
                <a:latin typeface="Times New Roman" panose="02020603050405020304" pitchFamily="18" charset="0"/>
                <a:cs typeface="Times New Roman" panose="02020603050405020304" pitchFamily="18" charset="0"/>
              </a:rPr>
              <a:t> ООШ</a:t>
            </a:r>
          </a:p>
          <a:p>
            <a:pPr marL="342900" indent="-342900">
              <a:buFont typeface="+mj-lt"/>
              <a:buAutoNum type="arabicParenR"/>
            </a:pPr>
            <a:r>
              <a:rPr lang="ru-RU" sz="1450" dirty="0" err="1">
                <a:latin typeface="Times New Roman" panose="02020603050405020304" pitchFamily="18" charset="0"/>
                <a:cs typeface="Times New Roman" panose="02020603050405020304" pitchFamily="18" charset="0"/>
              </a:rPr>
              <a:t>Заларинский</a:t>
            </a:r>
            <a:r>
              <a:rPr lang="ru-RU" sz="1450" dirty="0">
                <a:latin typeface="Times New Roman" panose="02020603050405020304" pitchFamily="18" charset="0"/>
                <a:cs typeface="Times New Roman" panose="02020603050405020304" pitchFamily="18" charset="0"/>
              </a:rPr>
              <a:t> </a:t>
            </a:r>
            <a:r>
              <a:rPr lang="ru-RU" sz="1450" dirty="0" smtClean="0">
                <a:latin typeface="Times New Roman" panose="02020603050405020304" pitchFamily="18" charset="0"/>
                <a:cs typeface="Times New Roman" panose="02020603050405020304" pitchFamily="18" charset="0"/>
              </a:rPr>
              <a:t>р-он</a:t>
            </a:r>
            <a:r>
              <a:rPr lang="en-US" sz="1450" dirty="0" smtClean="0">
                <a:latin typeface="Times New Roman" panose="02020603050405020304" pitchFamily="18" charset="0"/>
                <a:cs typeface="Times New Roman" panose="02020603050405020304" pitchFamily="18" charset="0"/>
              </a:rPr>
              <a:t> - </a:t>
            </a:r>
            <a:r>
              <a:rPr lang="ru-RU" sz="1450" dirty="0" smtClean="0">
                <a:latin typeface="Times New Roman" panose="02020603050405020304" pitchFamily="18" charset="0"/>
                <a:cs typeface="Times New Roman" panose="02020603050405020304" pitchFamily="18" charset="0"/>
              </a:rPr>
              <a:t>МБОУ </a:t>
            </a:r>
            <a:r>
              <a:rPr lang="ru-RU" sz="1450" dirty="0" err="1">
                <a:latin typeface="Times New Roman" panose="02020603050405020304" pitchFamily="18" charset="0"/>
                <a:cs typeface="Times New Roman" panose="02020603050405020304" pitchFamily="18" charset="0"/>
              </a:rPr>
              <a:t>Ханжиновская</a:t>
            </a:r>
            <a:r>
              <a:rPr lang="ru-RU" sz="1450" dirty="0">
                <a:latin typeface="Times New Roman" panose="02020603050405020304" pitchFamily="18" charset="0"/>
                <a:cs typeface="Times New Roman" panose="02020603050405020304" pitchFamily="18" charset="0"/>
              </a:rPr>
              <a:t> СОШ</a:t>
            </a:r>
          </a:p>
          <a:p>
            <a:pPr marL="342900" indent="-342900">
              <a:buFont typeface="+mj-lt"/>
              <a:buAutoNum type="arabicParenR"/>
            </a:pPr>
            <a:r>
              <a:rPr lang="ru-RU" sz="1450" dirty="0" err="1">
                <a:latin typeface="Times New Roman" panose="02020603050405020304" pitchFamily="18" charset="0"/>
                <a:cs typeface="Times New Roman" panose="02020603050405020304" pitchFamily="18" charset="0"/>
              </a:rPr>
              <a:t>Зиминский</a:t>
            </a:r>
            <a:r>
              <a:rPr lang="ru-RU" sz="1450" dirty="0">
                <a:latin typeface="Times New Roman" panose="02020603050405020304" pitchFamily="18" charset="0"/>
                <a:cs typeface="Times New Roman" panose="02020603050405020304" pitchFamily="18" charset="0"/>
              </a:rPr>
              <a:t> </a:t>
            </a:r>
            <a:r>
              <a:rPr lang="ru-RU" sz="1450" dirty="0" smtClean="0">
                <a:latin typeface="Times New Roman" panose="02020603050405020304" pitchFamily="18" charset="0"/>
                <a:cs typeface="Times New Roman" panose="02020603050405020304" pitchFamily="18" charset="0"/>
              </a:rPr>
              <a:t>р-он</a:t>
            </a:r>
            <a:r>
              <a:rPr lang="en-US" sz="1450" dirty="0" smtClean="0">
                <a:latin typeface="Times New Roman" panose="02020603050405020304" pitchFamily="18" charset="0"/>
                <a:cs typeface="Times New Roman" panose="02020603050405020304" pitchFamily="18" charset="0"/>
              </a:rPr>
              <a:t> - </a:t>
            </a:r>
            <a:r>
              <a:rPr lang="ru-RU" sz="1450" dirty="0" smtClean="0">
                <a:latin typeface="Times New Roman" panose="02020603050405020304" pitchFamily="18" charset="0"/>
                <a:cs typeface="Times New Roman" panose="02020603050405020304" pitchFamily="18" charset="0"/>
              </a:rPr>
              <a:t>МОУ </a:t>
            </a:r>
            <a:r>
              <a:rPr lang="ru-RU" sz="1450" dirty="0" err="1">
                <a:latin typeface="Times New Roman" panose="02020603050405020304" pitchFamily="18" charset="0"/>
                <a:cs typeface="Times New Roman" panose="02020603050405020304" pitchFamily="18" charset="0"/>
              </a:rPr>
              <a:t>Батаминская</a:t>
            </a:r>
            <a:r>
              <a:rPr lang="ru-RU" sz="1450" dirty="0">
                <a:latin typeface="Times New Roman" panose="02020603050405020304" pitchFamily="18" charset="0"/>
                <a:cs typeface="Times New Roman" panose="02020603050405020304" pitchFamily="18" charset="0"/>
              </a:rPr>
              <a:t> СОШ</a:t>
            </a:r>
          </a:p>
          <a:p>
            <a:pPr marL="342900" indent="-342900">
              <a:buFont typeface="+mj-lt"/>
              <a:buAutoNum type="arabicParenR"/>
            </a:pPr>
            <a:r>
              <a:rPr lang="ru-RU" sz="1450" dirty="0">
                <a:latin typeface="Times New Roman" panose="02020603050405020304" pitchFamily="18" charset="0"/>
                <a:cs typeface="Times New Roman" panose="02020603050405020304" pitchFamily="18" charset="0"/>
              </a:rPr>
              <a:t>Иркутский </a:t>
            </a:r>
            <a:r>
              <a:rPr lang="ru-RU" sz="1450" dirty="0" smtClean="0">
                <a:latin typeface="Times New Roman" panose="02020603050405020304" pitchFamily="18" charset="0"/>
                <a:cs typeface="Times New Roman" panose="02020603050405020304" pitchFamily="18" charset="0"/>
              </a:rPr>
              <a:t>р-он</a:t>
            </a:r>
            <a:r>
              <a:rPr lang="en-US" sz="1450" dirty="0" smtClean="0">
                <a:latin typeface="Times New Roman" panose="02020603050405020304" pitchFamily="18" charset="0"/>
                <a:cs typeface="Times New Roman" panose="02020603050405020304" pitchFamily="18" charset="0"/>
              </a:rPr>
              <a:t> - </a:t>
            </a:r>
            <a:r>
              <a:rPr lang="ru-RU" sz="1450" dirty="0" smtClean="0">
                <a:latin typeface="Times New Roman" panose="02020603050405020304" pitchFamily="18" charset="0"/>
                <a:cs typeface="Times New Roman" panose="02020603050405020304" pitchFamily="18" charset="0"/>
              </a:rPr>
              <a:t>МОУ </a:t>
            </a:r>
            <a:r>
              <a:rPr lang="ru-RU" sz="1450" dirty="0">
                <a:latin typeface="Times New Roman" panose="02020603050405020304" pitchFamily="18" charset="0"/>
                <a:cs typeface="Times New Roman" panose="02020603050405020304" pitchFamily="18" charset="0"/>
              </a:rPr>
              <a:t>ИРМО </a:t>
            </a:r>
            <a:r>
              <a:rPr lang="ru-RU" sz="1450" dirty="0" err="1">
                <a:latin typeface="Times New Roman" panose="02020603050405020304" pitchFamily="18" charset="0"/>
                <a:cs typeface="Times New Roman" panose="02020603050405020304" pitchFamily="18" charset="0"/>
              </a:rPr>
              <a:t>Листвянская</a:t>
            </a:r>
            <a:r>
              <a:rPr lang="ru-RU" sz="1450" dirty="0">
                <a:latin typeface="Times New Roman" panose="02020603050405020304" pitchFamily="18" charset="0"/>
                <a:cs typeface="Times New Roman" panose="02020603050405020304" pitchFamily="18" charset="0"/>
              </a:rPr>
              <a:t> СОШ</a:t>
            </a:r>
          </a:p>
          <a:p>
            <a:pPr marL="342900" indent="-342900">
              <a:buFont typeface="+mj-lt"/>
              <a:buAutoNum type="arabicParenR"/>
            </a:pPr>
            <a:r>
              <a:rPr lang="ru-RU" sz="1450" dirty="0" err="1">
                <a:latin typeface="Times New Roman" panose="02020603050405020304" pitchFamily="18" charset="0"/>
                <a:cs typeface="Times New Roman" panose="02020603050405020304" pitchFamily="18" charset="0"/>
              </a:rPr>
              <a:t>Качугский</a:t>
            </a:r>
            <a:r>
              <a:rPr lang="ru-RU" sz="1450" dirty="0">
                <a:latin typeface="Times New Roman" panose="02020603050405020304" pitchFamily="18" charset="0"/>
                <a:cs typeface="Times New Roman" panose="02020603050405020304" pitchFamily="18" charset="0"/>
              </a:rPr>
              <a:t> </a:t>
            </a:r>
            <a:r>
              <a:rPr lang="ru-RU" sz="1450" dirty="0" smtClean="0">
                <a:latin typeface="Times New Roman" panose="02020603050405020304" pitchFamily="18" charset="0"/>
                <a:cs typeface="Times New Roman" panose="02020603050405020304" pitchFamily="18" charset="0"/>
              </a:rPr>
              <a:t>р-он</a:t>
            </a:r>
            <a:r>
              <a:rPr lang="en-US" sz="1450" dirty="0" smtClean="0">
                <a:latin typeface="Times New Roman" panose="02020603050405020304" pitchFamily="18" charset="0"/>
                <a:cs typeface="Times New Roman" panose="02020603050405020304" pitchFamily="18" charset="0"/>
              </a:rPr>
              <a:t> - </a:t>
            </a:r>
            <a:r>
              <a:rPr lang="ru-RU" sz="1450" dirty="0" smtClean="0">
                <a:latin typeface="Times New Roman" panose="02020603050405020304" pitchFamily="18" charset="0"/>
                <a:cs typeface="Times New Roman" panose="02020603050405020304" pitchFamily="18" charset="0"/>
              </a:rPr>
              <a:t>МКОУ </a:t>
            </a:r>
            <a:r>
              <a:rPr lang="ru-RU" sz="1450" dirty="0" err="1">
                <a:latin typeface="Times New Roman" panose="02020603050405020304" pitchFamily="18" charset="0"/>
                <a:cs typeface="Times New Roman" panose="02020603050405020304" pitchFamily="18" charset="0"/>
              </a:rPr>
              <a:t>Качугская</a:t>
            </a:r>
            <a:r>
              <a:rPr lang="ru-RU" sz="1450" dirty="0">
                <a:latin typeface="Times New Roman" panose="02020603050405020304" pitchFamily="18" charset="0"/>
                <a:cs typeface="Times New Roman" panose="02020603050405020304" pitchFamily="18" charset="0"/>
              </a:rPr>
              <a:t> СОШ № 1</a:t>
            </a:r>
          </a:p>
          <a:p>
            <a:pPr marL="342900" indent="-342900">
              <a:buFont typeface="+mj-lt"/>
              <a:buAutoNum type="arabicParenR"/>
            </a:pPr>
            <a:r>
              <a:rPr lang="ru-RU" sz="1450" dirty="0" err="1">
                <a:latin typeface="Times New Roman" panose="02020603050405020304" pitchFamily="18" charset="0"/>
                <a:cs typeface="Times New Roman" panose="02020603050405020304" pitchFamily="18" charset="0"/>
              </a:rPr>
              <a:t>Куйтунский</a:t>
            </a:r>
            <a:r>
              <a:rPr lang="ru-RU" sz="1450" dirty="0">
                <a:latin typeface="Times New Roman" panose="02020603050405020304" pitchFamily="18" charset="0"/>
                <a:cs typeface="Times New Roman" panose="02020603050405020304" pitchFamily="18" charset="0"/>
              </a:rPr>
              <a:t> </a:t>
            </a:r>
            <a:r>
              <a:rPr lang="ru-RU" sz="1450" dirty="0" smtClean="0">
                <a:latin typeface="Times New Roman" panose="02020603050405020304" pitchFamily="18" charset="0"/>
                <a:cs typeface="Times New Roman" panose="02020603050405020304" pitchFamily="18" charset="0"/>
              </a:rPr>
              <a:t>р-он</a:t>
            </a:r>
            <a:r>
              <a:rPr lang="en-US" sz="1450" dirty="0" smtClean="0">
                <a:latin typeface="Times New Roman" panose="02020603050405020304" pitchFamily="18" charset="0"/>
                <a:cs typeface="Times New Roman" panose="02020603050405020304" pitchFamily="18" charset="0"/>
              </a:rPr>
              <a:t> - </a:t>
            </a:r>
            <a:r>
              <a:rPr lang="ru-RU" sz="1450" dirty="0" smtClean="0">
                <a:latin typeface="Times New Roman" panose="02020603050405020304" pitchFamily="18" charset="0"/>
                <a:cs typeface="Times New Roman" panose="02020603050405020304" pitchFamily="18" charset="0"/>
              </a:rPr>
              <a:t>МКОУ </a:t>
            </a:r>
            <a:r>
              <a:rPr lang="ru-RU" sz="1450" dirty="0" err="1">
                <a:latin typeface="Times New Roman" panose="02020603050405020304" pitchFamily="18" charset="0"/>
                <a:cs typeface="Times New Roman" panose="02020603050405020304" pitchFamily="18" charset="0"/>
              </a:rPr>
              <a:t>Мингатуйская</a:t>
            </a:r>
            <a:r>
              <a:rPr lang="ru-RU" sz="1450" dirty="0">
                <a:latin typeface="Times New Roman" panose="02020603050405020304" pitchFamily="18" charset="0"/>
                <a:cs typeface="Times New Roman" panose="02020603050405020304" pitchFamily="18" charset="0"/>
              </a:rPr>
              <a:t> ООШ</a:t>
            </a:r>
          </a:p>
          <a:p>
            <a:pPr marL="342900" indent="-342900">
              <a:buFont typeface="+mj-lt"/>
              <a:buAutoNum type="arabicParenR"/>
            </a:pPr>
            <a:r>
              <a:rPr lang="ru-RU" sz="1450" dirty="0" err="1">
                <a:latin typeface="Times New Roman" panose="02020603050405020304" pitchFamily="18" charset="0"/>
                <a:cs typeface="Times New Roman" panose="02020603050405020304" pitchFamily="18" charset="0"/>
              </a:rPr>
              <a:t>Куйтунский</a:t>
            </a:r>
            <a:r>
              <a:rPr lang="ru-RU" sz="1450" dirty="0">
                <a:latin typeface="Times New Roman" panose="02020603050405020304" pitchFamily="18" charset="0"/>
                <a:cs typeface="Times New Roman" panose="02020603050405020304" pitchFamily="18" charset="0"/>
              </a:rPr>
              <a:t> </a:t>
            </a:r>
            <a:r>
              <a:rPr lang="ru-RU" sz="1450" dirty="0" smtClean="0">
                <a:latin typeface="Times New Roman" panose="02020603050405020304" pitchFamily="18" charset="0"/>
                <a:cs typeface="Times New Roman" panose="02020603050405020304" pitchFamily="18" charset="0"/>
              </a:rPr>
              <a:t>р-он</a:t>
            </a:r>
            <a:r>
              <a:rPr lang="en-US" sz="1450" dirty="0" smtClean="0">
                <a:latin typeface="Times New Roman" panose="02020603050405020304" pitchFamily="18" charset="0"/>
                <a:cs typeface="Times New Roman" panose="02020603050405020304" pitchFamily="18" charset="0"/>
              </a:rPr>
              <a:t> - </a:t>
            </a:r>
            <a:r>
              <a:rPr lang="ru-RU" sz="1450" dirty="0" smtClean="0">
                <a:latin typeface="Times New Roman" panose="02020603050405020304" pitchFamily="18" charset="0"/>
                <a:cs typeface="Times New Roman" panose="02020603050405020304" pitchFamily="18" charset="0"/>
              </a:rPr>
              <a:t>МКОУ </a:t>
            </a:r>
            <a:r>
              <a:rPr lang="ru-RU" sz="1450" dirty="0" err="1">
                <a:latin typeface="Times New Roman" panose="02020603050405020304" pitchFamily="18" charset="0"/>
                <a:cs typeface="Times New Roman" panose="02020603050405020304" pitchFamily="18" charset="0"/>
              </a:rPr>
              <a:t>Уянская</a:t>
            </a:r>
            <a:r>
              <a:rPr lang="ru-RU" sz="1450" dirty="0">
                <a:latin typeface="Times New Roman" panose="02020603050405020304" pitchFamily="18" charset="0"/>
                <a:cs typeface="Times New Roman" panose="02020603050405020304" pitchFamily="18" charset="0"/>
              </a:rPr>
              <a:t> СОШ</a:t>
            </a:r>
          </a:p>
          <a:p>
            <a:pPr marL="342900" indent="-342900">
              <a:buFont typeface="+mj-lt"/>
              <a:buAutoNum type="arabicParenR"/>
            </a:pPr>
            <a:r>
              <a:rPr lang="ru-RU" sz="1450" dirty="0">
                <a:latin typeface="Times New Roman" panose="02020603050405020304" pitchFamily="18" charset="0"/>
                <a:cs typeface="Times New Roman" panose="02020603050405020304" pitchFamily="18" charset="0"/>
              </a:rPr>
              <a:t>Нижнеилимский </a:t>
            </a:r>
            <a:r>
              <a:rPr lang="ru-RU" sz="1450" dirty="0" smtClean="0">
                <a:latin typeface="Times New Roman" panose="02020603050405020304" pitchFamily="18" charset="0"/>
                <a:cs typeface="Times New Roman" panose="02020603050405020304" pitchFamily="18" charset="0"/>
              </a:rPr>
              <a:t>р-он</a:t>
            </a:r>
            <a:r>
              <a:rPr lang="en-US" sz="1450" dirty="0" smtClean="0">
                <a:latin typeface="Times New Roman" panose="02020603050405020304" pitchFamily="18" charset="0"/>
                <a:cs typeface="Times New Roman" panose="02020603050405020304" pitchFamily="18" charset="0"/>
              </a:rPr>
              <a:t> - </a:t>
            </a:r>
            <a:r>
              <a:rPr lang="ru-RU" sz="1450" dirty="0" smtClean="0">
                <a:latin typeface="Times New Roman" panose="02020603050405020304" pitchFamily="18" charset="0"/>
                <a:cs typeface="Times New Roman" panose="02020603050405020304" pitchFamily="18" charset="0"/>
              </a:rPr>
              <a:t>МОУ </a:t>
            </a:r>
            <a:r>
              <a:rPr lang="ru-RU" sz="1450" dirty="0" err="1">
                <a:latin typeface="Times New Roman" panose="02020603050405020304" pitchFamily="18" charset="0"/>
                <a:cs typeface="Times New Roman" panose="02020603050405020304" pitchFamily="18" charset="0"/>
              </a:rPr>
              <a:t>Железногорская</a:t>
            </a:r>
            <a:r>
              <a:rPr lang="ru-RU" sz="1450" dirty="0">
                <a:latin typeface="Times New Roman" panose="02020603050405020304" pitchFamily="18" charset="0"/>
                <a:cs typeface="Times New Roman" panose="02020603050405020304" pitchFamily="18" charset="0"/>
              </a:rPr>
              <a:t> СОШ № 5 </a:t>
            </a:r>
            <a:r>
              <a:rPr lang="ru-RU" sz="1450" dirty="0" smtClean="0">
                <a:latin typeface="Times New Roman" panose="02020603050405020304" pitchFamily="18" charset="0"/>
                <a:cs typeface="Times New Roman" panose="02020603050405020304" pitchFamily="18" charset="0"/>
              </a:rPr>
              <a:t>г.</a:t>
            </a:r>
            <a:r>
              <a:rPr lang="en-US" sz="1450" dirty="0" smtClean="0">
                <a:latin typeface="Times New Roman" panose="02020603050405020304" pitchFamily="18" charset="0"/>
                <a:cs typeface="Times New Roman" panose="02020603050405020304" pitchFamily="18" charset="0"/>
              </a:rPr>
              <a:t> </a:t>
            </a:r>
            <a:r>
              <a:rPr lang="ru-RU" sz="1450" dirty="0" smtClean="0">
                <a:latin typeface="Times New Roman" panose="02020603050405020304" pitchFamily="18" charset="0"/>
                <a:cs typeface="Times New Roman" panose="02020603050405020304" pitchFamily="18" charset="0"/>
              </a:rPr>
              <a:t>Железногорск-Илимский</a:t>
            </a:r>
            <a:endParaRPr lang="ru-RU" sz="145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6685858" y="3134113"/>
            <a:ext cx="5150346" cy="3216265"/>
          </a:xfrm>
          <a:prstGeom prst="rect">
            <a:avLst/>
          </a:prstGeom>
          <a:noFill/>
        </p:spPr>
        <p:txBody>
          <a:bodyPr wrap="square" rtlCol="0">
            <a:spAutoFit/>
          </a:bodyPr>
          <a:lstStyle/>
          <a:p>
            <a:pPr marL="342900" indent="-342900">
              <a:buFont typeface="+mj-lt"/>
              <a:buAutoNum type="arabicParenR" startAt="16"/>
            </a:pPr>
            <a:r>
              <a:rPr lang="ru-RU" sz="1450" dirty="0">
                <a:latin typeface="Times New Roman" panose="02020603050405020304" pitchFamily="18" charset="0"/>
                <a:cs typeface="Times New Roman" panose="02020603050405020304" pitchFamily="18" charset="0"/>
              </a:rPr>
              <a:t>Нижнеилимский р-он - МОУ </a:t>
            </a:r>
            <a:r>
              <a:rPr lang="ru-RU" sz="1450" dirty="0" err="1">
                <a:latin typeface="Times New Roman" panose="02020603050405020304" pitchFamily="18" charset="0"/>
                <a:cs typeface="Times New Roman" panose="02020603050405020304" pitchFamily="18" charset="0"/>
              </a:rPr>
              <a:t>Новоигирменская</a:t>
            </a:r>
            <a:r>
              <a:rPr lang="ru-RU" sz="1450" dirty="0">
                <a:latin typeface="Times New Roman" panose="02020603050405020304" pitchFamily="18" charset="0"/>
                <a:cs typeface="Times New Roman" panose="02020603050405020304" pitchFamily="18" charset="0"/>
              </a:rPr>
              <a:t> СОШ № 3</a:t>
            </a:r>
          </a:p>
          <a:p>
            <a:pPr marL="342900" indent="-342900">
              <a:buFont typeface="+mj-lt"/>
              <a:buAutoNum type="arabicParenR" startAt="16"/>
            </a:pPr>
            <a:r>
              <a:rPr lang="ru-RU" sz="1450" dirty="0" err="1">
                <a:latin typeface="Times New Roman" panose="02020603050405020304" pitchFamily="18" charset="0"/>
                <a:cs typeface="Times New Roman" panose="02020603050405020304" pitchFamily="18" charset="0"/>
              </a:rPr>
              <a:t>Нижнеудинский</a:t>
            </a:r>
            <a:r>
              <a:rPr lang="ru-RU" sz="1450" dirty="0">
                <a:latin typeface="Times New Roman" panose="02020603050405020304" pitchFamily="18" charset="0"/>
                <a:cs typeface="Times New Roman" panose="02020603050405020304" pitchFamily="18" charset="0"/>
              </a:rPr>
              <a:t> р-он - МКОУ </a:t>
            </a:r>
            <a:r>
              <a:rPr lang="ru-RU" sz="1450" dirty="0" err="1">
                <a:latin typeface="Times New Roman" panose="02020603050405020304" pitchFamily="18" charset="0"/>
                <a:cs typeface="Times New Roman" panose="02020603050405020304" pitchFamily="18" charset="0"/>
              </a:rPr>
              <a:t>Широковская</a:t>
            </a:r>
            <a:r>
              <a:rPr lang="ru-RU" sz="1450" dirty="0">
                <a:latin typeface="Times New Roman" panose="02020603050405020304" pitchFamily="18" charset="0"/>
                <a:cs typeface="Times New Roman" panose="02020603050405020304" pitchFamily="18" charset="0"/>
              </a:rPr>
              <a:t> СОШ</a:t>
            </a:r>
          </a:p>
          <a:p>
            <a:pPr marL="342900" indent="-342900">
              <a:buFont typeface="+mj-lt"/>
              <a:buAutoNum type="arabicParenR" startAt="16"/>
            </a:pPr>
            <a:r>
              <a:rPr lang="ru-RU" sz="1450" dirty="0" err="1" smtClean="0">
                <a:latin typeface="Times New Roman" panose="02020603050405020304" pitchFamily="18" charset="0"/>
                <a:cs typeface="Times New Roman" panose="02020603050405020304" pitchFamily="18" charset="0"/>
              </a:rPr>
              <a:t>Нижнеудинский</a:t>
            </a:r>
            <a:r>
              <a:rPr lang="ru-RU" sz="1450" dirty="0" smtClean="0">
                <a:latin typeface="Times New Roman" panose="02020603050405020304" pitchFamily="18" charset="0"/>
                <a:cs typeface="Times New Roman" panose="02020603050405020304" pitchFamily="18" charset="0"/>
              </a:rPr>
              <a:t> р-он</a:t>
            </a:r>
            <a:r>
              <a:rPr lang="en-US" sz="1450" dirty="0" smtClean="0">
                <a:latin typeface="Times New Roman" panose="02020603050405020304" pitchFamily="18" charset="0"/>
                <a:cs typeface="Times New Roman" panose="02020603050405020304" pitchFamily="18" charset="0"/>
              </a:rPr>
              <a:t> - </a:t>
            </a:r>
            <a:r>
              <a:rPr lang="ru-RU" sz="1450" dirty="0" smtClean="0">
                <a:latin typeface="Times New Roman" panose="02020603050405020304" pitchFamily="18" charset="0"/>
                <a:cs typeface="Times New Roman" panose="02020603050405020304" pitchFamily="18" charset="0"/>
              </a:rPr>
              <a:t>МКОУ </a:t>
            </a:r>
            <a:r>
              <a:rPr lang="ru-RU" sz="1450" dirty="0" err="1">
                <a:latin typeface="Times New Roman" panose="02020603050405020304" pitchFamily="18" charset="0"/>
                <a:cs typeface="Times New Roman" panose="02020603050405020304" pitchFamily="18" charset="0"/>
              </a:rPr>
              <a:t>Порогская</a:t>
            </a:r>
            <a:r>
              <a:rPr lang="ru-RU" sz="1450" dirty="0">
                <a:latin typeface="Times New Roman" panose="02020603050405020304" pitchFamily="18" charset="0"/>
                <a:cs typeface="Times New Roman" panose="02020603050405020304" pitchFamily="18" charset="0"/>
              </a:rPr>
              <a:t> СОШ</a:t>
            </a:r>
          </a:p>
          <a:p>
            <a:pPr marL="342900" indent="-342900">
              <a:buFont typeface="+mj-lt"/>
              <a:buAutoNum type="arabicParenR" startAt="16"/>
            </a:pPr>
            <a:r>
              <a:rPr lang="ru-RU" sz="1450" dirty="0" err="1">
                <a:latin typeface="Times New Roman" panose="02020603050405020304" pitchFamily="18" charset="0"/>
                <a:cs typeface="Times New Roman" panose="02020603050405020304" pitchFamily="18" charset="0"/>
              </a:rPr>
              <a:t>Осинский</a:t>
            </a:r>
            <a:r>
              <a:rPr lang="ru-RU" sz="1450" dirty="0">
                <a:latin typeface="Times New Roman" panose="02020603050405020304" pitchFamily="18" charset="0"/>
                <a:cs typeface="Times New Roman" panose="02020603050405020304" pitchFamily="18" charset="0"/>
              </a:rPr>
              <a:t> </a:t>
            </a:r>
            <a:r>
              <a:rPr lang="ru-RU" sz="1450" dirty="0" smtClean="0">
                <a:latin typeface="Times New Roman" panose="02020603050405020304" pitchFamily="18" charset="0"/>
                <a:cs typeface="Times New Roman" panose="02020603050405020304" pitchFamily="18" charset="0"/>
              </a:rPr>
              <a:t>р-он</a:t>
            </a:r>
            <a:r>
              <a:rPr lang="en-US" sz="1450" dirty="0" smtClean="0">
                <a:latin typeface="Times New Roman" panose="02020603050405020304" pitchFamily="18" charset="0"/>
                <a:cs typeface="Times New Roman" panose="02020603050405020304" pitchFamily="18" charset="0"/>
              </a:rPr>
              <a:t> - </a:t>
            </a:r>
            <a:r>
              <a:rPr lang="ru-RU" sz="1450" dirty="0" smtClean="0">
                <a:latin typeface="Times New Roman" panose="02020603050405020304" pitchFamily="18" charset="0"/>
                <a:cs typeface="Times New Roman" panose="02020603050405020304" pitchFamily="18" charset="0"/>
              </a:rPr>
              <a:t>МБОУ </a:t>
            </a:r>
            <a:r>
              <a:rPr lang="ru-RU" sz="1450" dirty="0" err="1">
                <a:latin typeface="Times New Roman" panose="02020603050405020304" pitchFamily="18" charset="0"/>
                <a:cs typeface="Times New Roman" panose="02020603050405020304" pitchFamily="18" charset="0"/>
              </a:rPr>
              <a:t>Кутанская</a:t>
            </a:r>
            <a:r>
              <a:rPr lang="ru-RU" sz="1450" dirty="0">
                <a:latin typeface="Times New Roman" panose="02020603050405020304" pitchFamily="18" charset="0"/>
                <a:cs typeface="Times New Roman" panose="02020603050405020304" pitchFamily="18" charset="0"/>
              </a:rPr>
              <a:t> ООШ</a:t>
            </a:r>
          </a:p>
          <a:p>
            <a:pPr marL="342900" indent="-342900">
              <a:buFont typeface="+mj-lt"/>
              <a:buAutoNum type="arabicParenR" startAt="16"/>
            </a:pPr>
            <a:r>
              <a:rPr lang="ru-RU" sz="1450" dirty="0" err="1">
                <a:latin typeface="Times New Roman" panose="02020603050405020304" pitchFamily="18" charset="0"/>
                <a:cs typeface="Times New Roman" panose="02020603050405020304" pitchFamily="18" charset="0"/>
              </a:rPr>
              <a:t>Слюдянский</a:t>
            </a:r>
            <a:r>
              <a:rPr lang="ru-RU" sz="1450" dirty="0">
                <a:latin typeface="Times New Roman" panose="02020603050405020304" pitchFamily="18" charset="0"/>
                <a:cs typeface="Times New Roman" panose="02020603050405020304" pitchFamily="18" charset="0"/>
              </a:rPr>
              <a:t> </a:t>
            </a:r>
            <a:r>
              <a:rPr lang="ru-RU" sz="1450" dirty="0" smtClean="0">
                <a:latin typeface="Times New Roman" panose="02020603050405020304" pitchFamily="18" charset="0"/>
                <a:cs typeface="Times New Roman" panose="02020603050405020304" pitchFamily="18" charset="0"/>
              </a:rPr>
              <a:t>р-он</a:t>
            </a:r>
            <a:r>
              <a:rPr lang="en-US" sz="1450" dirty="0" smtClean="0">
                <a:latin typeface="Times New Roman" panose="02020603050405020304" pitchFamily="18" charset="0"/>
                <a:cs typeface="Times New Roman" panose="02020603050405020304" pitchFamily="18" charset="0"/>
              </a:rPr>
              <a:t> - </a:t>
            </a:r>
            <a:r>
              <a:rPr lang="ru-RU" sz="1450" dirty="0" smtClean="0">
                <a:latin typeface="Times New Roman" panose="02020603050405020304" pitchFamily="18" charset="0"/>
                <a:cs typeface="Times New Roman" panose="02020603050405020304" pitchFamily="18" charset="0"/>
              </a:rPr>
              <a:t>МБОУ </a:t>
            </a:r>
            <a:r>
              <a:rPr lang="ru-RU" sz="1450" dirty="0">
                <a:latin typeface="Times New Roman" panose="02020603050405020304" pitchFamily="18" charset="0"/>
                <a:cs typeface="Times New Roman" panose="02020603050405020304" pitchFamily="18" charset="0"/>
              </a:rPr>
              <a:t>СОШ № 49 г. </a:t>
            </a:r>
            <a:r>
              <a:rPr lang="ru-RU" sz="1450" dirty="0" err="1">
                <a:latin typeface="Times New Roman" panose="02020603050405020304" pitchFamily="18" charset="0"/>
                <a:cs typeface="Times New Roman" panose="02020603050405020304" pitchFamily="18" charset="0"/>
              </a:rPr>
              <a:t>Слюдянка</a:t>
            </a:r>
            <a:endParaRPr lang="ru-RU" sz="1450" dirty="0">
              <a:latin typeface="Times New Roman" panose="02020603050405020304" pitchFamily="18" charset="0"/>
              <a:cs typeface="Times New Roman" panose="02020603050405020304" pitchFamily="18" charset="0"/>
            </a:endParaRPr>
          </a:p>
          <a:p>
            <a:pPr marL="342900" indent="-342900">
              <a:buFont typeface="+mj-lt"/>
              <a:buAutoNum type="arabicParenR" startAt="16"/>
            </a:pPr>
            <a:r>
              <a:rPr lang="ru-RU" sz="1450" dirty="0" err="1">
                <a:latin typeface="Times New Roman" panose="02020603050405020304" pitchFamily="18" charset="0"/>
                <a:cs typeface="Times New Roman" panose="02020603050405020304" pitchFamily="18" charset="0"/>
              </a:rPr>
              <a:t>Тулунский</a:t>
            </a:r>
            <a:r>
              <a:rPr lang="ru-RU" sz="1450" dirty="0">
                <a:latin typeface="Times New Roman" panose="02020603050405020304" pitchFamily="18" charset="0"/>
                <a:cs typeface="Times New Roman" panose="02020603050405020304" pitchFamily="18" charset="0"/>
              </a:rPr>
              <a:t> </a:t>
            </a:r>
            <a:r>
              <a:rPr lang="ru-RU" sz="1450" dirty="0" smtClean="0">
                <a:latin typeface="Times New Roman" panose="02020603050405020304" pitchFamily="18" charset="0"/>
                <a:cs typeface="Times New Roman" panose="02020603050405020304" pitchFamily="18" charset="0"/>
              </a:rPr>
              <a:t>р-он</a:t>
            </a:r>
            <a:r>
              <a:rPr lang="en-US" sz="1450" dirty="0" smtClean="0">
                <a:latin typeface="Times New Roman" panose="02020603050405020304" pitchFamily="18" charset="0"/>
                <a:cs typeface="Times New Roman" panose="02020603050405020304" pitchFamily="18" charset="0"/>
              </a:rPr>
              <a:t> - </a:t>
            </a:r>
            <a:r>
              <a:rPr lang="ru-RU" sz="1450" dirty="0" smtClean="0">
                <a:latin typeface="Times New Roman" panose="02020603050405020304" pitchFamily="18" charset="0"/>
                <a:cs typeface="Times New Roman" panose="02020603050405020304" pitchFamily="18" charset="0"/>
              </a:rPr>
              <a:t>МОУ </a:t>
            </a:r>
            <a:r>
              <a:rPr lang="ru-RU" sz="1450" dirty="0" err="1">
                <a:latin typeface="Times New Roman" panose="02020603050405020304" pitchFamily="18" charset="0"/>
                <a:cs typeface="Times New Roman" panose="02020603050405020304" pitchFamily="18" charset="0"/>
              </a:rPr>
              <a:t>Будаговская</a:t>
            </a:r>
            <a:r>
              <a:rPr lang="ru-RU" sz="1450" dirty="0">
                <a:latin typeface="Times New Roman" panose="02020603050405020304" pitchFamily="18" charset="0"/>
                <a:cs typeface="Times New Roman" panose="02020603050405020304" pitchFamily="18" charset="0"/>
              </a:rPr>
              <a:t> СОШ</a:t>
            </a:r>
          </a:p>
          <a:p>
            <a:pPr marL="342900" indent="-342900">
              <a:buFont typeface="+mj-lt"/>
              <a:buAutoNum type="arabicParenR" startAt="16"/>
            </a:pPr>
            <a:r>
              <a:rPr lang="ru-RU" sz="1450" dirty="0" err="1">
                <a:latin typeface="Times New Roman" panose="02020603050405020304" pitchFamily="18" charset="0"/>
                <a:cs typeface="Times New Roman" panose="02020603050405020304" pitchFamily="18" charset="0"/>
              </a:rPr>
              <a:t>Тулунский</a:t>
            </a:r>
            <a:r>
              <a:rPr lang="ru-RU" sz="1450" dirty="0">
                <a:latin typeface="Times New Roman" panose="02020603050405020304" pitchFamily="18" charset="0"/>
                <a:cs typeface="Times New Roman" panose="02020603050405020304" pitchFamily="18" charset="0"/>
              </a:rPr>
              <a:t> </a:t>
            </a:r>
            <a:r>
              <a:rPr lang="ru-RU" sz="1450" dirty="0" smtClean="0">
                <a:latin typeface="Times New Roman" panose="02020603050405020304" pitchFamily="18" charset="0"/>
                <a:cs typeface="Times New Roman" panose="02020603050405020304" pitchFamily="18" charset="0"/>
              </a:rPr>
              <a:t>р-он</a:t>
            </a:r>
            <a:r>
              <a:rPr lang="en-US" sz="1450" dirty="0" smtClean="0">
                <a:latin typeface="Times New Roman" panose="02020603050405020304" pitchFamily="18" charset="0"/>
                <a:cs typeface="Times New Roman" panose="02020603050405020304" pitchFamily="18" charset="0"/>
              </a:rPr>
              <a:t> - </a:t>
            </a:r>
            <a:r>
              <a:rPr lang="ru-RU" sz="1450" dirty="0" smtClean="0">
                <a:latin typeface="Times New Roman" panose="02020603050405020304" pitchFamily="18" charset="0"/>
                <a:cs typeface="Times New Roman" panose="02020603050405020304" pitchFamily="18" charset="0"/>
              </a:rPr>
              <a:t>МОУ </a:t>
            </a:r>
            <a:r>
              <a:rPr lang="ru-RU" sz="1450" dirty="0" err="1">
                <a:latin typeface="Times New Roman" panose="02020603050405020304" pitchFamily="18" charset="0"/>
                <a:cs typeface="Times New Roman" panose="02020603050405020304" pitchFamily="18" charset="0"/>
              </a:rPr>
              <a:t>Гадалейская</a:t>
            </a:r>
            <a:r>
              <a:rPr lang="ru-RU" sz="1450" dirty="0">
                <a:latin typeface="Times New Roman" panose="02020603050405020304" pitchFamily="18" charset="0"/>
                <a:cs typeface="Times New Roman" panose="02020603050405020304" pitchFamily="18" charset="0"/>
              </a:rPr>
              <a:t> СОШ</a:t>
            </a:r>
          </a:p>
          <a:p>
            <a:pPr marL="342900" indent="-342900">
              <a:buFont typeface="+mj-lt"/>
              <a:buAutoNum type="arabicParenR" startAt="16"/>
            </a:pPr>
            <a:r>
              <a:rPr lang="ru-RU" sz="1450" dirty="0" err="1">
                <a:latin typeface="Times New Roman" panose="02020603050405020304" pitchFamily="18" charset="0"/>
                <a:cs typeface="Times New Roman" panose="02020603050405020304" pitchFamily="18" charset="0"/>
              </a:rPr>
              <a:t>Тулунский</a:t>
            </a:r>
            <a:r>
              <a:rPr lang="ru-RU" sz="1450" dirty="0">
                <a:latin typeface="Times New Roman" panose="02020603050405020304" pitchFamily="18" charset="0"/>
                <a:cs typeface="Times New Roman" panose="02020603050405020304" pitchFamily="18" charset="0"/>
              </a:rPr>
              <a:t> </a:t>
            </a:r>
            <a:r>
              <a:rPr lang="ru-RU" sz="1450" dirty="0" smtClean="0">
                <a:latin typeface="Times New Roman" panose="02020603050405020304" pitchFamily="18" charset="0"/>
                <a:cs typeface="Times New Roman" panose="02020603050405020304" pitchFamily="18" charset="0"/>
              </a:rPr>
              <a:t>р-он</a:t>
            </a:r>
            <a:r>
              <a:rPr lang="en-US" sz="1450" dirty="0" smtClean="0">
                <a:latin typeface="Times New Roman" panose="02020603050405020304" pitchFamily="18" charset="0"/>
                <a:cs typeface="Times New Roman" panose="02020603050405020304" pitchFamily="18" charset="0"/>
              </a:rPr>
              <a:t> - </a:t>
            </a:r>
            <a:r>
              <a:rPr lang="ru-RU" sz="1450" dirty="0" smtClean="0">
                <a:latin typeface="Times New Roman" panose="02020603050405020304" pitchFamily="18" charset="0"/>
                <a:cs typeface="Times New Roman" panose="02020603050405020304" pitchFamily="18" charset="0"/>
              </a:rPr>
              <a:t>МОУ </a:t>
            </a:r>
            <a:r>
              <a:rPr lang="ru-RU" sz="1450" dirty="0">
                <a:latin typeface="Times New Roman" panose="02020603050405020304" pitchFamily="18" charset="0"/>
                <a:cs typeface="Times New Roman" panose="02020603050405020304" pitchFamily="18" charset="0"/>
              </a:rPr>
              <a:t>Владимировская СОШ</a:t>
            </a:r>
          </a:p>
          <a:p>
            <a:pPr marL="342900" indent="-342900">
              <a:buFont typeface="+mj-lt"/>
              <a:buAutoNum type="arabicParenR" startAt="16"/>
            </a:pPr>
            <a:r>
              <a:rPr lang="ru-RU" sz="1450" dirty="0" err="1">
                <a:latin typeface="Times New Roman" panose="02020603050405020304" pitchFamily="18" charset="0"/>
                <a:cs typeface="Times New Roman" panose="02020603050405020304" pitchFamily="18" charset="0"/>
              </a:rPr>
              <a:t>Тулунский</a:t>
            </a:r>
            <a:r>
              <a:rPr lang="ru-RU" sz="1450" dirty="0">
                <a:latin typeface="Times New Roman" panose="02020603050405020304" pitchFamily="18" charset="0"/>
                <a:cs typeface="Times New Roman" panose="02020603050405020304" pitchFamily="18" charset="0"/>
              </a:rPr>
              <a:t> </a:t>
            </a:r>
            <a:r>
              <a:rPr lang="ru-RU" sz="1450" dirty="0" smtClean="0">
                <a:latin typeface="Times New Roman" panose="02020603050405020304" pitchFamily="18" charset="0"/>
                <a:cs typeface="Times New Roman" panose="02020603050405020304" pitchFamily="18" charset="0"/>
              </a:rPr>
              <a:t>р-он</a:t>
            </a:r>
            <a:r>
              <a:rPr lang="en-US" sz="1450" dirty="0" smtClean="0">
                <a:latin typeface="Times New Roman" panose="02020603050405020304" pitchFamily="18" charset="0"/>
                <a:cs typeface="Times New Roman" panose="02020603050405020304" pitchFamily="18" charset="0"/>
              </a:rPr>
              <a:t> - </a:t>
            </a:r>
            <a:r>
              <a:rPr lang="ru-RU" sz="1450" dirty="0" smtClean="0">
                <a:latin typeface="Times New Roman" panose="02020603050405020304" pitchFamily="18" charset="0"/>
                <a:cs typeface="Times New Roman" panose="02020603050405020304" pitchFamily="18" charset="0"/>
              </a:rPr>
              <a:t>МОУ </a:t>
            </a:r>
            <a:r>
              <a:rPr lang="ru-RU" sz="1450" dirty="0" err="1">
                <a:latin typeface="Times New Roman" panose="02020603050405020304" pitchFamily="18" charset="0"/>
                <a:cs typeface="Times New Roman" panose="02020603050405020304" pitchFamily="18" charset="0"/>
              </a:rPr>
              <a:t>Аршанская</a:t>
            </a:r>
            <a:r>
              <a:rPr lang="ru-RU" sz="1450" dirty="0">
                <a:latin typeface="Times New Roman" panose="02020603050405020304" pitchFamily="18" charset="0"/>
                <a:cs typeface="Times New Roman" panose="02020603050405020304" pitchFamily="18" charset="0"/>
              </a:rPr>
              <a:t> ООШ</a:t>
            </a:r>
          </a:p>
          <a:p>
            <a:pPr marL="342900" indent="-342900">
              <a:buFont typeface="+mj-lt"/>
              <a:buAutoNum type="arabicParenR" startAt="16"/>
            </a:pPr>
            <a:r>
              <a:rPr lang="ru-RU" sz="1450" dirty="0" err="1">
                <a:latin typeface="Times New Roman" panose="02020603050405020304" pitchFamily="18" charset="0"/>
                <a:cs typeface="Times New Roman" panose="02020603050405020304" pitchFamily="18" charset="0"/>
              </a:rPr>
              <a:t>Усольский</a:t>
            </a:r>
            <a:r>
              <a:rPr lang="ru-RU" sz="1450" dirty="0">
                <a:latin typeface="Times New Roman" panose="02020603050405020304" pitchFamily="18" charset="0"/>
                <a:cs typeface="Times New Roman" panose="02020603050405020304" pitchFamily="18" charset="0"/>
              </a:rPr>
              <a:t> </a:t>
            </a:r>
            <a:r>
              <a:rPr lang="ru-RU" sz="1450" dirty="0" smtClean="0">
                <a:latin typeface="Times New Roman" panose="02020603050405020304" pitchFamily="18" charset="0"/>
                <a:cs typeface="Times New Roman" panose="02020603050405020304" pitchFamily="18" charset="0"/>
              </a:rPr>
              <a:t>р-он</a:t>
            </a:r>
            <a:r>
              <a:rPr lang="en-US" sz="1450" dirty="0" smtClean="0">
                <a:latin typeface="Times New Roman" panose="02020603050405020304" pitchFamily="18" charset="0"/>
                <a:cs typeface="Times New Roman" panose="02020603050405020304" pitchFamily="18" charset="0"/>
              </a:rPr>
              <a:t> - </a:t>
            </a:r>
            <a:r>
              <a:rPr lang="ru-RU" sz="1450" dirty="0" smtClean="0">
                <a:latin typeface="Times New Roman" panose="02020603050405020304" pitchFamily="18" charset="0"/>
                <a:cs typeface="Times New Roman" panose="02020603050405020304" pitchFamily="18" charset="0"/>
              </a:rPr>
              <a:t>МБОУ </a:t>
            </a:r>
            <a:r>
              <a:rPr lang="ru-RU" sz="1450" dirty="0" err="1">
                <a:latin typeface="Times New Roman" panose="02020603050405020304" pitchFamily="18" charset="0"/>
                <a:cs typeface="Times New Roman" panose="02020603050405020304" pitchFamily="18" charset="0"/>
              </a:rPr>
              <a:t>Тальянская</a:t>
            </a:r>
            <a:r>
              <a:rPr lang="ru-RU" sz="1450" dirty="0">
                <a:latin typeface="Times New Roman" panose="02020603050405020304" pitchFamily="18" charset="0"/>
                <a:cs typeface="Times New Roman" panose="02020603050405020304" pitchFamily="18" charset="0"/>
              </a:rPr>
              <a:t> СОШ № 17</a:t>
            </a:r>
          </a:p>
          <a:p>
            <a:pPr marL="342900" indent="-342900">
              <a:buFont typeface="+mj-lt"/>
              <a:buAutoNum type="arabicParenR" startAt="16"/>
            </a:pPr>
            <a:r>
              <a:rPr lang="ru-RU" sz="1450" dirty="0" err="1">
                <a:latin typeface="Times New Roman" panose="02020603050405020304" pitchFamily="18" charset="0"/>
                <a:cs typeface="Times New Roman" panose="02020603050405020304" pitchFamily="18" charset="0"/>
              </a:rPr>
              <a:t>Усольский</a:t>
            </a:r>
            <a:r>
              <a:rPr lang="ru-RU" sz="1450" dirty="0">
                <a:latin typeface="Times New Roman" panose="02020603050405020304" pitchFamily="18" charset="0"/>
                <a:cs typeface="Times New Roman" panose="02020603050405020304" pitchFamily="18" charset="0"/>
              </a:rPr>
              <a:t> </a:t>
            </a:r>
            <a:r>
              <a:rPr lang="ru-RU" sz="1450" dirty="0" smtClean="0">
                <a:latin typeface="Times New Roman" panose="02020603050405020304" pitchFamily="18" charset="0"/>
                <a:cs typeface="Times New Roman" panose="02020603050405020304" pitchFamily="18" charset="0"/>
              </a:rPr>
              <a:t>р-он</a:t>
            </a:r>
            <a:r>
              <a:rPr lang="en-US" sz="1450" dirty="0" smtClean="0">
                <a:latin typeface="Times New Roman" panose="02020603050405020304" pitchFamily="18" charset="0"/>
                <a:cs typeface="Times New Roman" panose="02020603050405020304" pitchFamily="18" charset="0"/>
              </a:rPr>
              <a:t> - </a:t>
            </a:r>
            <a:r>
              <a:rPr lang="ru-RU" sz="1450" dirty="0" smtClean="0">
                <a:latin typeface="Times New Roman" panose="02020603050405020304" pitchFamily="18" charset="0"/>
                <a:cs typeface="Times New Roman" panose="02020603050405020304" pitchFamily="18" charset="0"/>
              </a:rPr>
              <a:t>МБОУ </a:t>
            </a:r>
            <a:r>
              <a:rPr lang="ru-RU" sz="1450" dirty="0" err="1">
                <a:latin typeface="Times New Roman" panose="02020603050405020304" pitchFamily="18" charset="0"/>
                <a:cs typeface="Times New Roman" panose="02020603050405020304" pitchFamily="18" charset="0"/>
              </a:rPr>
              <a:t>Буретская</a:t>
            </a:r>
            <a:r>
              <a:rPr lang="ru-RU" sz="1450" dirty="0">
                <a:latin typeface="Times New Roman" panose="02020603050405020304" pitchFamily="18" charset="0"/>
                <a:cs typeface="Times New Roman" panose="02020603050405020304" pitchFamily="18" charset="0"/>
              </a:rPr>
              <a:t> СОШ </a:t>
            </a:r>
          </a:p>
          <a:p>
            <a:pPr marL="342900" indent="-342900">
              <a:buFont typeface="+mj-lt"/>
              <a:buAutoNum type="arabicParenR" startAt="16"/>
            </a:pPr>
            <a:r>
              <a:rPr lang="ru-RU" sz="1450" dirty="0" err="1">
                <a:latin typeface="Times New Roman" panose="02020603050405020304" pitchFamily="18" charset="0"/>
                <a:cs typeface="Times New Roman" panose="02020603050405020304" pitchFamily="18" charset="0"/>
              </a:rPr>
              <a:t>Эхирит-Булагатский</a:t>
            </a:r>
            <a:r>
              <a:rPr lang="ru-RU" sz="1450" dirty="0">
                <a:latin typeface="Times New Roman" panose="02020603050405020304" pitchFamily="18" charset="0"/>
                <a:cs typeface="Times New Roman" panose="02020603050405020304" pitchFamily="18" charset="0"/>
              </a:rPr>
              <a:t> </a:t>
            </a:r>
            <a:r>
              <a:rPr lang="ru-RU" sz="1450" dirty="0" smtClean="0">
                <a:latin typeface="Times New Roman" panose="02020603050405020304" pitchFamily="18" charset="0"/>
                <a:cs typeface="Times New Roman" panose="02020603050405020304" pitchFamily="18" charset="0"/>
              </a:rPr>
              <a:t>р-он</a:t>
            </a:r>
            <a:r>
              <a:rPr lang="en-US" sz="1450" dirty="0" smtClean="0">
                <a:latin typeface="Times New Roman" panose="02020603050405020304" pitchFamily="18" charset="0"/>
                <a:cs typeface="Times New Roman" panose="02020603050405020304" pitchFamily="18" charset="0"/>
              </a:rPr>
              <a:t> - </a:t>
            </a:r>
            <a:r>
              <a:rPr lang="ru-RU" sz="1450" dirty="0" smtClean="0">
                <a:latin typeface="Times New Roman" panose="02020603050405020304" pitchFamily="18" charset="0"/>
                <a:cs typeface="Times New Roman" panose="02020603050405020304" pitchFamily="18" charset="0"/>
              </a:rPr>
              <a:t>ГОБУ </a:t>
            </a:r>
            <a:r>
              <a:rPr lang="ru-RU" sz="1450" dirty="0">
                <a:latin typeface="Times New Roman" panose="02020603050405020304" pitchFamily="18" charset="0"/>
                <a:cs typeface="Times New Roman" panose="02020603050405020304" pitchFamily="18" charset="0"/>
              </a:rPr>
              <a:t>ИО Усть-Ордынская гимназия-интернат</a:t>
            </a:r>
          </a:p>
          <a:p>
            <a:pPr marL="342900" indent="-342900">
              <a:buFont typeface="+mj-lt"/>
              <a:buAutoNum type="arabicParenR" startAt="16"/>
            </a:pPr>
            <a:r>
              <a:rPr lang="ru-RU" sz="1450" dirty="0" err="1">
                <a:latin typeface="Times New Roman" panose="02020603050405020304" pitchFamily="18" charset="0"/>
                <a:cs typeface="Times New Roman" panose="02020603050405020304" pitchFamily="18" charset="0"/>
              </a:rPr>
              <a:t>Качугский</a:t>
            </a:r>
            <a:r>
              <a:rPr lang="ru-RU" sz="1450" dirty="0">
                <a:latin typeface="Times New Roman" panose="02020603050405020304" pitchFamily="18" charset="0"/>
                <a:cs typeface="Times New Roman" panose="02020603050405020304" pitchFamily="18" charset="0"/>
              </a:rPr>
              <a:t> </a:t>
            </a:r>
            <a:r>
              <a:rPr lang="ru-RU" sz="1450" dirty="0" smtClean="0">
                <a:latin typeface="Times New Roman" panose="02020603050405020304" pitchFamily="18" charset="0"/>
                <a:cs typeface="Times New Roman" panose="02020603050405020304" pitchFamily="18" charset="0"/>
              </a:rPr>
              <a:t>р-он</a:t>
            </a:r>
            <a:r>
              <a:rPr lang="en-US" sz="1450" dirty="0" smtClean="0">
                <a:latin typeface="Times New Roman" panose="02020603050405020304" pitchFamily="18" charset="0"/>
                <a:cs typeface="Times New Roman" panose="02020603050405020304" pitchFamily="18" charset="0"/>
              </a:rPr>
              <a:t> - </a:t>
            </a:r>
            <a:r>
              <a:rPr lang="ru-RU" sz="1450" dirty="0" smtClean="0">
                <a:latin typeface="Times New Roman" panose="02020603050405020304" pitchFamily="18" charset="0"/>
                <a:cs typeface="Times New Roman" panose="02020603050405020304" pitchFamily="18" charset="0"/>
              </a:rPr>
              <a:t>МКОУ </a:t>
            </a:r>
            <a:r>
              <a:rPr lang="ru-RU" sz="1450" dirty="0" err="1">
                <a:latin typeface="Times New Roman" panose="02020603050405020304" pitchFamily="18" charset="0"/>
                <a:cs typeface="Times New Roman" panose="02020603050405020304" pitchFamily="18" charset="0"/>
              </a:rPr>
              <a:t>Залогская</a:t>
            </a:r>
            <a:r>
              <a:rPr lang="ru-RU" sz="1450" dirty="0">
                <a:latin typeface="Times New Roman" panose="02020603050405020304" pitchFamily="18" charset="0"/>
                <a:cs typeface="Times New Roman" panose="02020603050405020304" pitchFamily="18" charset="0"/>
              </a:rPr>
              <a:t> ООШ</a:t>
            </a:r>
          </a:p>
        </p:txBody>
      </p:sp>
      <p:sp>
        <p:nvSpPr>
          <p:cNvPr id="7" name="TextBox 6"/>
          <p:cNvSpPr txBox="1"/>
          <p:nvPr/>
        </p:nvSpPr>
        <p:spPr>
          <a:xfrm>
            <a:off x="1235460" y="2648545"/>
            <a:ext cx="9721080" cy="400110"/>
          </a:xfrm>
          <a:prstGeom prst="rect">
            <a:avLst/>
          </a:prstGeom>
          <a:noFill/>
        </p:spPr>
        <p:txBody>
          <a:bodyPr wrap="square" rtlCol="0">
            <a:spAutoFit/>
          </a:bodyPr>
          <a:lstStyle/>
          <a:p>
            <a:pPr algn="ctr"/>
            <a:r>
              <a:rPr lang="ru-RU" sz="2000" dirty="0" smtClean="0">
                <a:latin typeface="Times New Roman" panose="02020603050405020304" pitchFamily="18" charset="0"/>
                <a:cs typeface="Times New Roman" panose="02020603050405020304" pitchFamily="18" charset="0"/>
              </a:rPr>
              <a:t>Учреждения, у которых нет детей в Навигаторе:</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40532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327" y="-25102"/>
            <a:ext cx="12025336" cy="717798"/>
          </a:xfrm>
        </p:spPr>
        <p:txBody>
          <a:bodyPr>
            <a:noAutofit/>
          </a:bodyPr>
          <a:lstStyle/>
          <a:p>
            <a:r>
              <a:rPr lang="ru-RU" sz="1800" b="1" dirty="0">
                <a:solidFill>
                  <a:schemeClr val="tx2"/>
                </a:solidFill>
                <a:latin typeface="Times New Roman" panose="02020603050405020304" pitchFamily="18" charset="0"/>
                <a:cs typeface="Times New Roman" panose="02020603050405020304" pitchFamily="18" charset="0"/>
              </a:rPr>
              <a:t>Особенности работы с дополнительными общеразвивающими программами в АИС Навигатор дополнительного образования </a:t>
            </a:r>
            <a:r>
              <a:rPr lang="ru-RU" sz="1800" b="1" dirty="0" smtClean="0">
                <a:solidFill>
                  <a:schemeClr val="tx2"/>
                </a:solidFill>
                <a:latin typeface="Times New Roman" panose="02020603050405020304" pitchFamily="18" charset="0"/>
                <a:cs typeface="Times New Roman" panose="02020603050405020304" pitchFamily="18" charset="0"/>
              </a:rPr>
              <a:t>детей</a:t>
            </a:r>
            <a:endParaRPr lang="ru-RU" sz="1800" b="1" dirty="0">
              <a:solidFill>
                <a:schemeClr val="tx2"/>
              </a:solidFill>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431" y="692696"/>
            <a:ext cx="11217127" cy="6048672"/>
          </a:xfrm>
          <a:prstGeom prst="rect">
            <a:avLst/>
          </a:prstGeom>
        </p:spPr>
      </p:pic>
    </p:spTree>
    <p:extLst>
      <p:ext uri="{BB962C8B-B14F-4D97-AF65-F5344CB8AC3E}">
        <p14:creationId xmlns:p14="http://schemas.microsoft.com/office/powerpoint/2010/main" val="10316951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8688289" y="692696"/>
            <a:ext cx="3190368" cy="4536504"/>
          </a:xfrm>
          <a:prstGeom prst="round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47327" y="-25102"/>
            <a:ext cx="12025336" cy="717798"/>
          </a:xfrm>
        </p:spPr>
        <p:txBody>
          <a:bodyPr>
            <a:noAutofit/>
          </a:bodyPr>
          <a:lstStyle/>
          <a:p>
            <a:r>
              <a:rPr lang="ru-RU" sz="1800" b="1" dirty="0">
                <a:solidFill>
                  <a:schemeClr val="tx2"/>
                </a:solidFill>
                <a:latin typeface="Times New Roman" panose="02020603050405020304" pitchFamily="18" charset="0"/>
                <a:cs typeface="Times New Roman" panose="02020603050405020304" pitchFamily="18" charset="0"/>
              </a:rPr>
              <a:t>Особенности работы с дополнительными общеразвивающими программами в АИС Навигатор дополнительного образования </a:t>
            </a:r>
            <a:r>
              <a:rPr lang="ru-RU" sz="1800" b="1" dirty="0" smtClean="0">
                <a:solidFill>
                  <a:schemeClr val="tx2"/>
                </a:solidFill>
                <a:latin typeface="Times New Roman" panose="02020603050405020304" pitchFamily="18" charset="0"/>
                <a:cs typeface="Times New Roman" panose="02020603050405020304" pitchFamily="18" charset="0"/>
              </a:rPr>
              <a:t>детей</a:t>
            </a:r>
            <a:endParaRPr lang="ru-RU" sz="1800" b="1" dirty="0">
              <a:solidFill>
                <a:schemeClr val="tx2"/>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352" y="692696"/>
            <a:ext cx="8324954" cy="6048672"/>
          </a:xfrm>
          <a:prstGeom prst="rect">
            <a:avLst/>
          </a:prstGeom>
        </p:spPr>
      </p:pic>
      <p:sp>
        <p:nvSpPr>
          <p:cNvPr id="4" name="TextBox 3"/>
          <p:cNvSpPr txBox="1"/>
          <p:nvPr/>
        </p:nvSpPr>
        <p:spPr>
          <a:xfrm>
            <a:off x="8779333" y="836712"/>
            <a:ext cx="3196327" cy="4093428"/>
          </a:xfrm>
          <a:prstGeom prst="rect">
            <a:avLst/>
          </a:prstGeom>
          <a:noFill/>
        </p:spPr>
        <p:txBody>
          <a:bodyPr wrap="square" rtlCol="0">
            <a:spAutoFit/>
          </a:bodyPr>
          <a:lstStyle/>
          <a:p>
            <a:r>
              <a:rPr lang="ru-RU" sz="2000" dirty="0" smtClean="0">
                <a:latin typeface="Times New Roman" panose="02020603050405020304" pitchFamily="18" charset="0"/>
                <a:cs typeface="Times New Roman" panose="02020603050405020304" pitchFamily="18" charset="0"/>
              </a:rPr>
              <a:t>Найти программы отмеченные как участвующие в проекте «Точка роста» (или в любом другом) можно выставив фильтр «Участие программы в значимом проекте» – Точка роста.</a:t>
            </a:r>
          </a:p>
          <a:p>
            <a:endParaRPr lang="ru-RU" sz="2000" dirty="0" smtClean="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В этом же разделе можно увидеть количество обучающихся, найдя соответствующий столбец</a:t>
            </a:r>
          </a:p>
        </p:txBody>
      </p:sp>
    </p:spTree>
    <p:extLst>
      <p:ext uri="{BB962C8B-B14F-4D97-AF65-F5344CB8AC3E}">
        <p14:creationId xmlns:p14="http://schemas.microsoft.com/office/powerpoint/2010/main" val="1129856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8679464" y="1045540"/>
            <a:ext cx="3190368" cy="3103540"/>
          </a:xfrm>
          <a:prstGeom prst="round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47327" y="-25102"/>
            <a:ext cx="12025336" cy="717798"/>
          </a:xfrm>
        </p:spPr>
        <p:txBody>
          <a:bodyPr>
            <a:noAutofit/>
          </a:bodyPr>
          <a:lstStyle/>
          <a:p>
            <a:r>
              <a:rPr lang="ru-RU" sz="1800" b="1" dirty="0">
                <a:solidFill>
                  <a:schemeClr val="tx2"/>
                </a:solidFill>
                <a:latin typeface="Times New Roman" panose="02020603050405020304" pitchFamily="18" charset="0"/>
                <a:cs typeface="Times New Roman" panose="02020603050405020304" pitchFamily="18" charset="0"/>
              </a:rPr>
              <a:t>Особенности работы с дополнительными общеразвивающими программами в АИС Навигатор дополнительного образования </a:t>
            </a:r>
            <a:r>
              <a:rPr lang="ru-RU" sz="1800" b="1" dirty="0" smtClean="0">
                <a:solidFill>
                  <a:schemeClr val="tx2"/>
                </a:solidFill>
                <a:latin typeface="Times New Roman" panose="02020603050405020304" pitchFamily="18" charset="0"/>
                <a:cs typeface="Times New Roman" panose="02020603050405020304" pitchFamily="18" charset="0"/>
              </a:rPr>
              <a:t>детей</a:t>
            </a:r>
            <a:endParaRPr lang="ru-RU" sz="1800" b="1" dirty="0">
              <a:solidFill>
                <a:schemeClr val="tx2"/>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8816826" y="1045540"/>
            <a:ext cx="3061830" cy="3046988"/>
          </a:xfrm>
          <a:prstGeom prst="rect">
            <a:avLst/>
          </a:prstGeom>
          <a:noFill/>
        </p:spPr>
        <p:txBody>
          <a:bodyPr wrap="square" rtlCol="0">
            <a:spAutoFit/>
          </a:bodyPr>
          <a:lstStyle/>
          <a:p>
            <a:r>
              <a:rPr lang="ru-RU" sz="2400" dirty="0" smtClean="0">
                <a:latin typeface="Times New Roman" panose="02020603050405020304" pitchFamily="18" charset="0"/>
                <a:cs typeface="Times New Roman" panose="02020603050405020304" pitchFamily="18" charset="0"/>
              </a:rPr>
              <a:t>Если у вас отсутствует нужный столбец, необходимо найти в любом из столбцов кнопку, открывающую меню с перечнем столбцов и добавить искомый</a:t>
            </a:r>
          </a:p>
        </p:txBody>
      </p:sp>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344" y="692696"/>
            <a:ext cx="8322583" cy="5616624"/>
          </a:xfrm>
          <a:prstGeom prst="rect">
            <a:avLst/>
          </a:prstGeom>
        </p:spPr>
      </p:pic>
      <p:sp>
        <p:nvSpPr>
          <p:cNvPr id="3" name="Скругленный прямоугольник 2"/>
          <p:cNvSpPr/>
          <p:nvPr/>
        </p:nvSpPr>
        <p:spPr>
          <a:xfrm>
            <a:off x="4439816" y="4509120"/>
            <a:ext cx="3024336" cy="360040"/>
          </a:xfrm>
          <a:prstGeom prst="roundRect">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0828505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327" y="-25102"/>
            <a:ext cx="12025336" cy="717798"/>
          </a:xfrm>
        </p:spPr>
        <p:txBody>
          <a:bodyPr>
            <a:noAutofit/>
          </a:bodyPr>
          <a:lstStyle/>
          <a:p>
            <a:r>
              <a:rPr lang="ru-RU" sz="1800" b="1" dirty="0">
                <a:solidFill>
                  <a:schemeClr val="tx2"/>
                </a:solidFill>
                <a:latin typeface="Times New Roman" panose="02020603050405020304" pitchFamily="18" charset="0"/>
                <a:cs typeface="Times New Roman" panose="02020603050405020304" pitchFamily="18" charset="0"/>
              </a:rPr>
              <a:t>Особенности работы с дополнительными общеразвивающими программами в АИС Навигатор дополнительного образования </a:t>
            </a:r>
            <a:r>
              <a:rPr lang="ru-RU" sz="1800" b="1" dirty="0" smtClean="0">
                <a:solidFill>
                  <a:schemeClr val="tx2"/>
                </a:solidFill>
                <a:latin typeface="Times New Roman" panose="02020603050405020304" pitchFamily="18" charset="0"/>
                <a:cs typeface="Times New Roman" panose="02020603050405020304" pitchFamily="18" charset="0"/>
              </a:rPr>
              <a:t>детей</a:t>
            </a:r>
            <a:endParaRPr lang="ru-RU" sz="1800" b="1" dirty="0">
              <a:solidFill>
                <a:schemeClr val="tx2"/>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3"/>
          <a:stretch>
            <a:fillRect/>
          </a:stretch>
        </p:blipFill>
        <p:spPr>
          <a:xfrm>
            <a:off x="227346" y="620688"/>
            <a:ext cx="11701301" cy="6142593"/>
          </a:xfrm>
          <a:prstGeom prst="rect">
            <a:avLst/>
          </a:prstGeom>
        </p:spPr>
      </p:pic>
      <p:sp>
        <p:nvSpPr>
          <p:cNvPr id="6" name="Скругленный прямоугольник 5"/>
          <p:cNvSpPr/>
          <p:nvPr/>
        </p:nvSpPr>
        <p:spPr>
          <a:xfrm>
            <a:off x="695400" y="1484784"/>
            <a:ext cx="1368152" cy="432048"/>
          </a:xfrm>
          <a:prstGeom prst="roundRect">
            <a:avLst/>
          </a:prstGeom>
          <a:noFill/>
          <a:ln w="793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2093762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327" y="-25102"/>
            <a:ext cx="12025336" cy="717798"/>
          </a:xfrm>
        </p:spPr>
        <p:txBody>
          <a:bodyPr>
            <a:noAutofit/>
          </a:bodyPr>
          <a:lstStyle/>
          <a:p>
            <a:r>
              <a:rPr lang="ru-RU" sz="1800" b="1" dirty="0">
                <a:solidFill>
                  <a:schemeClr val="tx2"/>
                </a:solidFill>
                <a:latin typeface="Times New Roman" panose="02020603050405020304" pitchFamily="18" charset="0"/>
                <a:cs typeface="Times New Roman" panose="02020603050405020304" pitchFamily="18" charset="0"/>
              </a:rPr>
              <a:t>Особенности работы с дополнительными общеразвивающими программами в АИС Навигатор дополнительного образования </a:t>
            </a:r>
            <a:r>
              <a:rPr lang="ru-RU" sz="1800" b="1" dirty="0" smtClean="0">
                <a:solidFill>
                  <a:schemeClr val="tx2"/>
                </a:solidFill>
                <a:latin typeface="Times New Roman" panose="02020603050405020304" pitchFamily="18" charset="0"/>
                <a:cs typeface="Times New Roman" panose="02020603050405020304" pitchFamily="18" charset="0"/>
              </a:rPr>
              <a:t>детей</a:t>
            </a:r>
            <a:endParaRPr lang="ru-RU" sz="1800" b="1" dirty="0">
              <a:solidFill>
                <a:schemeClr val="tx2"/>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731404" y="1340768"/>
            <a:ext cx="10153128" cy="830997"/>
          </a:xfrm>
          <a:prstGeom prst="rect">
            <a:avLst/>
          </a:prstGeom>
          <a:noFill/>
        </p:spPr>
        <p:txBody>
          <a:bodyPr wrap="square" rtlCol="0">
            <a:spAutoFit/>
          </a:bodyPr>
          <a:lstStyle/>
          <a:p>
            <a:pPr marL="342900" indent="-342900">
              <a:buFont typeface="Arial" panose="020B0604020202020204" pitchFamily="34" charset="0"/>
              <a:buChar char="•"/>
            </a:pPr>
            <a:endParaRPr lang="ru-RU" sz="2400" dirty="0">
              <a:latin typeface="Times New Roman" panose="02020603050405020304" pitchFamily="18" charset="0"/>
              <a:cs typeface="Times New Roman" panose="02020603050405020304" pitchFamily="18" charset="0"/>
            </a:endParaRPr>
          </a:p>
          <a:p>
            <a:endParaRPr lang="ru-RU" sz="2400" dirty="0" smtClean="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3"/>
          <a:stretch>
            <a:fillRect/>
          </a:stretch>
        </p:blipFill>
        <p:spPr>
          <a:xfrm>
            <a:off x="132550" y="799024"/>
            <a:ext cx="11849246" cy="5078248"/>
          </a:xfrm>
          <a:prstGeom prst="rect">
            <a:avLst/>
          </a:prstGeom>
        </p:spPr>
      </p:pic>
      <p:sp>
        <p:nvSpPr>
          <p:cNvPr id="6" name="Скругленный прямоугольник 5"/>
          <p:cNvSpPr/>
          <p:nvPr/>
        </p:nvSpPr>
        <p:spPr>
          <a:xfrm>
            <a:off x="2423592" y="1484784"/>
            <a:ext cx="1440160" cy="4320480"/>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TextBox 6"/>
          <p:cNvSpPr txBox="1"/>
          <p:nvPr/>
        </p:nvSpPr>
        <p:spPr>
          <a:xfrm>
            <a:off x="731404" y="6093296"/>
            <a:ext cx="10405156" cy="400110"/>
          </a:xfrm>
          <a:prstGeom prst="rect">
            <a:avLst/>
          </a:prstGeom>
          <a:noFill/>
        </p:spPr>
        <p:txBody>
          <a:bodyPr wrap="square" rtlCol="0">
            <a:spAutoFit/>
          </a:bodyPr>
          <a:lstStyle/>
          <a:p>
            <a:r>
              <a:rPr lang="ru-RU" sz="2000" b="1" dirty="0" smtClean="0">
                <a:latin typeface="Times New Roman" panose="02020603050405020304" pitchFamily="18" charset="0"/>
                <a:cs typeface="Times New Roman" panose="02020603050405020304" pitchFamily="18" charset="0"/>
              </a:rPr>
              <a:t>Необходимо вовремя переводить детей из прошлого учебного года в текущий 2022/2023</a:t>
            </a:r>
            <a:endParaRPr lang="ru-RU"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81305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txBox="1">
            <a:spLocks/>
          </p:cNvSpPr>
          <p:nvPr/>
        </p:nvSpPr>
        <p:spPr>
          <a:xfrm>
            <a:off x="1952596" y="357166"/>
            <a:ext cx="8358246" cy="185738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smtClean="0">
                <a:solidFill>
                  <a:schemeClr val="tx2"/>
                </a:solidFill>
                <a:latin typeface="Times New Roman" panose="02020603050405020304" pitchFamily="18" charset="0"/>
                <a:cs typeface="Times New Roman" panose="02020603050405020304" pitchFamily="18" charset="0"/>
              </a:rPr>
              <a:t>Внедрение современных вариативных программ, обеспечивающих исполнение показателей по охвату детей</a:t>
            </a:r>
            <a:endParaRPr lang="ru-RU" sz="3200" b="1" dirty="0">
              <a:solidFill>
                <a:schemeClr val="tx2"/>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578" y="4556984"/>
            <a:ext cx="1308342" cy="1464304"/>
          </a:xfrm>
          <a:prstGeom prst="rect">
            <a:avLst/>
          </a:prstGeom>
        </p:spPr>
      </p:pic>
      <p:pic>
        <p:nvPicPr>
          <p:cNvPr id="6" name="Рисунок 5">
            <a:extLst>
              <a:ext uri="{FF2B5EF4-FFF2-40B4-BE49-F238E27FC236}">
                <a16:creationId xmlns="" xmlns:a16="http://schemas.microsoft.com/office/drawing/2014/main" id="{06F52702-85B3-45A2-AC9C-EB48AFC2A84F}"/>
              </a:ext>
            </a:extLst>
          </p:cNvPr>
          <p:cNvPicPr>
            <a:picLocks noChangeAspect="1"/>
          </p:cNvPicPr>
          <p:nvPr/>
        </p:nvPicPr>
        <p:blipFill>
          <a:blip r:embed="rId4" cstate="print"/>
          <a:stretch>
            <a:fillRect/>
          </a:stretch>
        </p:blipFill>
        <p:spPr>
          <a:xfrm>
            <a:off x="219663" y="127623"/>
            <a:ext cx="1731591" cy="1717201"/>
          </a:xfrm>
          <a:prstGeom prst="rect">
            <a:avLst/>
          </a:prstGeom>
        </p:spPr>
      </p:pic>
      <p:pic>
        <p:nvPicPr>
          <p:cNvPr id="7" name="Рисунок 6"/>
          <p:cNvPicPr>
            <a:picLocks noChangeAspect="1"/>
          </p:cNvPicPr>
          <p:nvPr/>
        </p:nvPicPr>
        <p:blipFill rotWithShape="1">
          <a:blip r:embed="rId5" cstate="print">
            <a:extLst>
              <a:ext uri="{28A0092B-C50C-407E-A947-70E740481C1C}">
                <a14:useLocalDpi xmlns:a14="http://schemas.microsoft.com/office/drawing/2010/main" val="0"/>
              </a:ext>
            </a:extLst>
          </a:blip>
          <a:srcRect l="10958" t="7700" r="13289" b="9370"/>
          <a:stretch/>
        </p:blipFill>
        <p:spPr>
          <a:xfrm>
            <a:off x="10352182" y="285727"/>
            <a:ext cx="1530296" cy="1559097"/>
          </a:xfrm>
          <a:prstGeom prst="ellipse">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p:cNvSpPr txBox="1"/>
          <p:nvPr/>
        </p:nvSpPr>
        <p:spPr>
          <a:xfrm>
            <a:off x="6381752" y="2143116"/>
            <a:ext cx="5548394" cy="3693319"/>
          </a:xfrm>
          <a:prstGeom prst="rect">
            <a:avLst/>
          </a:prstGeom>
          <a:noFill/>
        </p:spPr>
        <p:txBody>
          <a:bodyPr wrap="square" rtlCol="0">
            <a:spAutoFit/>
          </a:bodyPr>
          <a:lstStyle/>
          <a:p>
            <a:r>
              <a:rPr lang="ru-RU" dirty="0" smtClean="0">
                <a:latin typeface="Times New Roman" pitchFamily="18" charset="0"/>
                <a:cs typeface="Times New Roman" pitchFamily="18" charset="0"/>
              </a:rPr>
              <a:t>«Центры "Точка роста" обеспечивают повышение охвата обучающихся общеобразовательных организаций, расположенных в сельской местности и малых городах, </a:t>
            </a:r>
            <a:r>
              <a:rPr lang="ru-RU" b="1" dirty="0" smtClean="0">
                <a:latin typeface="Times New Roman" pitchFamily="18" charset="0"/>
                <a:cs typeface="Times New Roman" pitchFamily="18" charset="0"/>
              </a:rPr>
              <a:t>программами основного общего и дополнительного образования </a:t>
            </a:r>
            <a:r>
              <a:rPr lang="ru-RU" dirty="0" smtClean="0">
                <a:latin typeface="Times New Roman" pitchFamily="18" charset="0"/>
                <a:cs typeface="Times New Roman" pitchFamily="18" charset="0"/>
              </a:rPr>
              <a:t>естественнонаучной и технологической направленностей с использованием современного оборудования»</a:t>
            </a:r>
          </a:p>
          <a:p>
            <a:endParaRPr lang="ru-RU" sz="1200" dirty="0" smtClean="0"/>
          </a:p>
          <a:p>
            <a:r>
              <a:rPr lang="ru-RU" sz="1200" dirty="0" smtClean="0">
                <a:latin typeface="Times New Roman" pitchFamily="18" charset="0"/>
                <a:cs typeface="Times New Roman" pitchFamily="18" charset="0"/>
              </a:rPr>
              <a:t>Цифровая лаборатория по биологии (ученическая), Цифровая лаборатория по химии (ученическая), Цифровая лаборатория по физике (ученическая), Цифровая лаборатория по экологии, микроскоп цифровой (для проведения лабораторных, практических, исследовательских работ на уроках физики, химии, биологии), компьютерное оборудование (ноутбук (3-2 </a:t>
            </a:r>
            <a:r>
              <a:rPr lang="ru-RU" sz="1200" dirty="0" err="1" smtClean="0">
                <a:latin typeface="Times New Roman" pitchFamily="18" charset="0"/>
                <a:cs typeface="Times New Roman" pitchFamily="18" charset="0"/>
              </a:rPr>
              <a:t>шт</a:t>
            </a:r>
            <a:r>
              <a:rPr lang="ru-RU" sz="1200" dirty="0" smtClean="0">
                <a:latin typeface="Times New Roman" pitchFamily="18" charset="0"/>
                <a:cs typeface="Times New Roman" pitchFamily="18" charset="0"/>
              </a:rPr>
              <a:t> ), МФУ  - 1 </a:t>
            </a:r>
            <a:r>
              <a:rPr lang="ru-RU" sz="1200" dirty="0" err="1" smtClean="0">
                <a:latin typeface="Times New Roman" pitchFamily="18" charset="0"/>
                <a:cs typeface="Times New Roman" pitchFamily="18" charset="0"/>
              </a:rPr>
              <a:t>шт</a:t>
            </a:r>
            <a:r>
              <a:rPr lang="ru-RU" sz="1200" dirty="0" smtClean="0">
                <a:latin typeface="Times New Roman" pitchFamily="18" charset="0"/>
                <a:cs typeface="Times New Roman" pitchFamily="18" charset="0"/>
              </a:rPr>
              <a:t> (принтер, сканер, копир). Технологическая направленность: образовательный набор по механике, </a:t>
            </a:r>
            <a:r>
              <a:rPr lang="ru-RU" sz="1200" dirty="0" err="1" smtClean="0">
                <a:latin typeface="Times New Roman" pitchFamily="18" charset="0"/>
                <a:cs typeface="Times New Roman" pitchFamily="18" charset="0"/>
              </a:rPr>
              <a:t>мехатронике</a:t>
            </a:r>
            <a:r>
              <a:rPr lang="ru-RU" sz="1200" dirty="0" smtClean="0">
                <a:latin typeface="Times New Roman" pitchFamily="18" charset="0"/>
                <a:cs typeface="Times New Roman" pitchFamily="18" charset="0"/>
              </a:rPr>
              <a:t> и робототехнике.</a:t>
            </a:r>
          </a:p>
          <a:p>
            <a:endParaRPr lang="ru-RU" sz="1200" dirty="0" smtClean="0"/>
          </a:p>
        </p:txBody>
      </p:sp>
      <p:pic>
        <p:nvPicPr>
          <p:cNvPr id="11" name="Picture 2" descr="C:\Users\user\Desktop\тр метод реком 2021г.png"/>
          <p:cNvPicPr>
            <a:picLocks noChangeAspect="1" noChangeArrowheads="1"/>
          </p:cNvPicPr>
          <p:nvPr/>
        </p:nvPicPr>
        <p:blipFill>
          <a:blip r:embed="rId6"/>
          <a:srcRect l="29374" t="17708" r="25564" b="7291"/>
          <a:stretch>
            <a:fillRect/>
          </a:stretch>
        </p:blipFill>
        <p:spPr bwMode="auto">
          <a:xfrm>
            <a:off x="1523968" y="2000240"/>
            <a:ext cx="4786346" cy="4714884"/>
          </a:xfrm>
          <a:prstGeom prst="rect">
            <a:avLst/>
          </a:prstGeom>
          <a:noFill/>
        </p:spPr>
      </p:pic>
    </p:spTree>
    <p:extLst>
      <p:ext uri="{BB962C8B-B14F-4D97-AF65-F5344CB8AC3E}">
        <p14:creationId xmlns:p14="http://schemas.microsoft.com/office/powerpoint/2010/main" val="29516326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txBox="1">
            <a:spLocks/>
          </p:cNvSpPr>
          <p:nvPr/>
        </p:nvSpPr>
        <p:spPr>
          <a:xfrm>
            <a:off x="1952596" y="357166"/>
            <a:ext cx="8358246" cy="185738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smtClean="0">
                <a:solidFill>
                  <a:schemeClr val="tx2"/>
                </a:solidFill>
                <a:latin typeface="Times New Roman" panose="02020603050405020304" pitchFamily="18" charset="0"/>
                <a:cs typeface="Times New Roman" panose="02020603050405020304" pitchFamily="18" charset="0"/>
              </a:rPr>
              <a:t>Внедрение современных вариативных программ, обеспечивающих исполнение показателей по охвату детей</a:t>
            </a:r>
            <a:endParaRPr lang="ru-RU" sz="3200" b="1" dirty="0">
              <a:solidFill>
                <a:schemeClr val="tx2"/>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578" y="4556984"/>
            <a:ext cx="1308342" cy="1464304"/>
          </a:xfrm>
          <a:prstGeom prst="rect">
            <a:avLst/>
          </a:prstGeom>
        </p:spPr>
      </p:pic>
      <p:pic>
        <p:nvPicPr>
          <p:cNvPr id="6" name="Рисунок 5">
            <a:extLst>
              <a:ext uri="{FF2B5EF4-FFF2-40B4-BE49-F238E27FC236}">
                <a16:creationId xmlns="" xmlns:a16="http://schemas.microsoft.com/office/drawing/2014/main" id="{06F52702-85B3-45A2-AC9C-EB48AFC2A84F}"/>
              </a:ext>
            </a:extLst>
          </p:cNvPr>
          <p:cNvPicPr>
            <a:picLocks noChangeAspect="1"/>
          </p:cNvPicPr>
          <p:nvPr/>
        </p:nvPicPr>
        <p:blipFill>
          <a:blip r:embed="rId4" cstate="print"/>
          <a:stretch>
            <a:fillRect/>
          </a:stretch>
        </p:blipFill>
        <p:spPr>
          <a:xfrm>
            <a:off x="219663" y="127623"/>
            <a:ext cx="1731591" cy="1717201"/>
          </a:xfrm>
          <a:prstGeom prst="rect">
            <a:avLst/>
          </a:prstGeom>
        </p:spPr>
      </p:pic>
      <p:pic>
        <p:nvPicPr>
          <p:cNvPr id="7" name="Рисунок 6"/>
          <p:cNvPicPr>
            <a:picLocks noChangeAspect="1"/>
          </p:cNvPicPr>
          <p:nvPr/>
        </p:nvPicPr>
        <p:blipFill rotWithShape="1">
          <a:blip r:embed="rId5" cstate="print">
            <a:extLst>
              <a:ext uri="{28A0092B-C50C-407E-A947-70E740481C1C}">
                <a14:useLocalDpi xmlns:a14="http://schemas.microsoft.com/office/drawing/2010/main" val="0"/>
              </a:ext>
            </a:extLst>
          </a:blip>
          <a:srcRect l="10958" t="7700" r="13289" b="9370"/>
          <a:stretch/>
        </p:blipFill>
        <p:spPr>
          <a:xfrm>
            <a:off x="10352182" y="285727"/>
            <a:ext cx="1530296" cy="1559097"/>
          </a:xfrm>
          <a:prstGeom prst="ellipse">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10"/>
          <p:cNvSpPr txBox="1"/>
          <p:nvPr/>
        </p:nvSpPr>
        <p:spPr>
          <a:xfrm>
            <a:off x="738150" y="2214554"/>
            <a:ext cx="7836312" cy="2031325"/>
          </a:xfrm>
          <a:prstGeom prst="rect">
            <a:avLst/>
          </a:prstGeom>
          <a:noFill/>
        </p:spPr>
        <p:txBody>
          <a:bodyPr wrap="none" rtlCol="0">
            <a:spAutoFit/>
          </a:bodyPr>
          <a:lstStyle/>
          <a:p>
            <a:r>
              <a:rPr lang="ru-RU" b="1" dirty="0" smtClean="0">
                <a:latin typeface="Times New Roman" pitchFamily="18" charset="0"/>
                <a:cs typeface="Times New Roman" pitchFamily="18" charset="0"/>
              </a:rPr>
              <a:t>Сетевая форма реализации образовательных программ</a:t>
            </a:r>
          </a:p>
          <a:p>
            <a:r>
              <a:rPr lang="ru-RU" dirty="0" smtClean="0">
                <a:latin typeface="Times New Roman" pitchFamily="18" charset="0"/>
                <a:cs typeface="Times New Roman" pitchFamily="18" charset="0"/>
              </a:rPr>
              <a:t> - организация деятельности по реализации </a:t>
            </a:r>
          </a:p>
          <a:p>
            <a:r>
              <a:rPr lang="ru-RU" dirty="0" smtClean="0">
                <a:latin typeface="Times New Roman" pitchFamily="18" charset="0"/>
                <a:cs typeface="Times New Roman" pitchFamily="18" charset="0"/>
              </a:rPr>
              <a:t>образовательных программ  общего и дополнительного</a:t>
            </a:r>
          </a:p>
          <a:p>
            <a:r>
              <a:rPr lang="ru-RU" dirty="0" smtClean="0">
                <a:latin typeface="Times New Roman" pitchFamily="18" charset="0"/>
                <a:cs typeface="Times New Roman" pitchFamily="18" charset="0"/>
              </a:rPr>
              <a:t> образования с использованием ресурсов нескольких</a:t>
            </a:r>
          </a:p>
          <a:p>
            <a:r>
              <a:rPr lang="ru-RU" dirty="0" smtClean="0">
                <a:latin typeface="Times New Roman" pitchFamily="18" charset="0"/>
                <a:cs typeface="Times New Roman" pitchFamily="18" charset="0"/>
              </a:rPr>
              <a:t>организаций, осуществляющих образовательную деятельность,</a:t>
            </a:r>
          </a:p>
          <a:p>
            <a:r>
              <a:rPr lang="ru-RU" dirty="0" smtClean="0">
                <a:latin typeface="Times New Roman" pitchFamily="18" charset="0"/>
                <a:cs typeface="Times New Roman" pitchFamily="18" charset="0"/>
              </a:rPr>
              <a:t>а также, при необходимости, с использованием ресурсов иных организаций.</a:t>
            </a:r>
          </a:p>
          <a:p>
            <a:r>
              <a:rPr lang="ru-RU" b="1" dirty="0" smtClean="0">
                <a:latin typeface="Times New Roman" pitchFamily="18" charset="0"/>
                <a:cs typeface="Times New Roman" pitchFamily="18" charset="0"/>
              </a:rPr>
              <a:t>Дистанционная форма обучения.</a:t>
            </a:r>
            <a:endParaRPr lang="ru-RU" b="1" dirty="0">
              <a:latin typeface="Times New Roman" pitchFamily="18" charset="0"/>
              <a:cs typeface="Times New Roman" pitchFamily="18" charset="0"/>
            </a:endParaRPr>
          </a:p>
        </p:txBody>
      </p:sp>
      <p:sp>
        <p:nvSpPr>
          <p:cNvPr id="9" name="TextBox 8"/>
          <p:cNvSpPr txBox="1"/>
          <p:nvPr/>
        </p:nvSpPr>
        <p:spPr>
          <a:xfrm>
            <a:off x="2166910" y="4286256"/>
            <a:ext cx="9636677" cy="2031325"/>
          </a:xfrm>
          <a:prstGeom prst="rect">
            <a:avLst/>
          </a:prstGeom>
          <a:noFill/>
        </p:spPr>
        <p:txBody>
          <a:bodyPr wrap="none" rtlCol="0">
            <a:spAutoFit/>
          </a:bodyPr>
          <a:lstStyle/>
          <a:p>
            <a:r>
              <a:rPr lang="ru-RU" dirty="0" smtClean="0">
                <a:latin typeface="Times New Roman" pitchFamily="18" charset="0"/>
                <a:cs typeface="Times New Roman" pitchFamily="18" charset="0"/>
              </a:rPr>
              <a:t>В рамках дополнительного образования предлагать детям программы по направлениям, </a:t>
            </a:r>
          </a:p>
          <a:p>
            <a:r>
              <a:rPr lang="ru-RU" dirty="0" smtClean="0">
                <a:latin typeface="Times New Roman" pitchFamily="18" charset="0"/>
                <a:cs typeface="Times New Roman" pitchFamily="18" charset="0"/>
              </a:rPr>
              <a:t>изучаемым в рамках основного общего образования по предметной области</a:t>
            </a:r>
          </a:p>
          <a:p>
            <a:r>
              <a:rPr lang="ru-RU" dirty="0" smtClean="0">
                <a:latin typeface="Times New Roman" pitchFamily="18" charset="0"/>
                <a:cs typeface="Times New Roman" pitchFamily="18" charset="0"/>
              </a:rPr>
              <a:t> </a:t>
            </a:r>
            <a:r>
              <a:rPr lang="ru-RU" b="1" dirty="0" smtClean="0">
                <a:latin typeface="Times New Roman" pitchFamily="18" charset="0"/>
                <a:cs typeface="Times New Roman" pitchFamily="18" charset="0"/>
              </a:rPr>
              <a:t>«Технология»</a:t>
            </a:r>
            <a:r>
              <a:rPr lang="ru-RU" dirty="0" smtClean="0">
                <a:latin typeface="Times New Roman" pitchFamily="18" charset="0"/>
                <a:cs typeface="Times New Roman" pitchFamily="18" charset="0"/>
              </a:rPr>
              <a:t> и учебным предметам: </a:t>
            </a:r>
            <a:r>
              <a:rPr lang="ru-RU" b="1" dirty="0" smtClean="0">
                <a:latin typeface="Times New Roman" pitchFamily="18" charset="0"/>
                <a:cs typeface="Times New Roman" pitchFamily="18" charset="0"/>
              </a:rPr>
              <a:t>«Биология», «Физика», «Химия»</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 </a:t>
            </a:r>
          </a:p>
          <a:p>
            <a:r>
              <a:rPr lang="ru-RU" dirty="0" smtClean="0">
                <a:latin typeface="Times New Roman" pitchFamily="18" charset="0"/>
                <a:cs typeface="Times New Roman" pitchFamily="18" charset="0"/>
              </a:rPr>
              <a:t>Программы дополнительного образования должны  обеспечивать содержательное и </a:t>
            </a:r>
          </a:p>
          <a:p>
            <a:r>
              <a:rPr lang="ru-RU" dirty="0" smtClean="0">
                <a:latin typeface="Times New Roman" pitchFamily="18" charset="0"/>
                <a:cs typeface="Times New Roman" pitchFamily="18" charset="0"/>
              </a:rPr>
              <a:t>практическое расширение конкретных тем (</a:t>
            </a:r>
            <a:r>
              <a:rPr lang="ru-RU" b="1" dirty="0" smtClean="0">
                <a:latin typeface="Times New Roman" pitchFamily="18" charset="0"/>
                <a:cs typeface="Times New Roman" pitchFamily="18" charset="0"/>
              </a:rPr>
              <a:t>технологии, физики, химии, биологии, экологии</a:t>
            </a:r>
            <a:r>
              <a:rPr lang="ru-RU" dirty="0" smtClean="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13359495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txBox="1">
            <a:spLocks/>
          </p:cNvSpPr>
          <p:nvPr/>
        </p:nvSpPr>
        <p:spPr>
          <a:xfrm>
            <a:off x="1952596" y="357166"/>
            <a:ext cx="8358246" cy="185738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smtClean="0">
                <a:solidFill>
                  <a:schemeClr val="tx2"/>
                </a:solidFill>
                <a:latin typeface="Times New Roman" panose="02020603050405020304" pitchFamily="18" charset="0"/>
                <a:cs typeface="Times New Roman" panose="02020603050405020304" pitchFamily="18" charset="0"/>
              </a:rPr>
              <a:t>Внедрение современных вариативных программ, обеспечивающих исполнение показателей по охвату детей</a:t>
            </a:r>
            <a:endParaRPr lang="ru-RU" sz="3200" b="1" dirty="0">
              <a:solidFill>
                <a:schemeClr val="tx2"/>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578" y="4556984"/>
            <a:ext cx="1308342" cy="1464304"/>
          </a:xfrm>
          <a:prstGeom prst="rect">
            <a:avLst/>
          </a:prstGeom>
        </p:spPr>
      </p:pic>
      <p:pic>
        <p:nvPicPr>
          <p:cNvPr id="6" name="Рисунок 5">
            <a:extLst>
              <a:ext uri="{FF2B5EF4-FFF2-40B4-BE49-F238E27FC236}">
                <a16:creationId xmlns="" xmlns:a16="http://schemas.microsoft.com/office/drawing/2014/main" id="{06F52702-85B3-45A2-AC9C-EB48AFC2A84F}"/>
              </a:ext>
            </a:extLst>
          </p:cNvPr>
          <p:cNvPicPr>
            <a:picLocks noChangeAspect="1"/>
          </p:cNvPicPr>
          <p:nvPr/>
        </p:nvPicPr>
        <p:blipFill>
          <a:blip r:embed="rId4" cstate="print"/>
          <a:stretch>
            <a:fillRect/>
          </a:stretch>
        </p:blipFill>
        <p:spPr>
          <a:xfrm>
            <a:off x="219663" y="127623"/>
            <a:ext cx="1731591" cy="1717201"/>
          </a:xfrm>
          <a:prstGeom prst="rect">
            <a:avLst/>
          </a:prstGeom>
        </p:spPr>
      </p:pic>
      <p:pic>
        <p:nvPicPr>
          <p:cNvPr id="7" name="Рисунок 6"/>
          <p:cNvPicPr>
            <a:picLocks noChangeAspect="1"/>
          </p:cNvPicPr>
          <p:nvPr/>
        </p:nvPicPr>
        <p:blipFill rotWithShape="1">
          <a:blip r:embed="rId5" cstate="print">
            <a:extLst>
              <a:ext uri="{28A0092B-C50C-407E-A947-70E740481C1C}">
                <a14:useLocalDpi xmlns:a14="http://schemas.microsoft.com/office/drawing/2010/main" val="0"/>
              </a:ext>
            </a:extLst>
          </a:blip>
          <a:srcRect l="10958" t="7700" r="13289" b="9370"/>
          <a:stretch/>
        </p:blipFill>
        <p:spPr>
          <a:xfrm>
            <a:off x="10352182" y="285727"/>
            <a:ext cx="1530296" cy="1559097"/>
          </a:xfrm>
          <a:prstGeom prst="ellipse">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p:cNvSpPr txBox="1"/>
          <p:nvPr/>
        </p:nvSpPr>
        <p:spPr>
          <a:xfrm>
            <a:off x="6167438" y="2285992"/>
            <a:ext cx="5715040" cy="4278094"/>
          </a:xfrm>
          <a:prstGeom prst="rect">
            <a:avLst/>
          </a:prstGeom>
          <a:noFill/>
        </p:spPr>
        <p:txBody>
          <a:bodyPr wrap="square" rtlCol="0">
            <a:spAutoFit/>
          </a:bodyPr>
          <a:lstStyle/>
          <a:p>
            <a:r>
              <a:rPr lang="ru-RU" b="1" dirty="0" smtClean="0">
                <a:latin typeface="Times New Roman" pitchFamily="18" charset="0"/>
                <a:cs typeface="Times New Roman" pitchFamily="18" charset="0"/>
              </a:rPr>
              <a:t>Концепция развития дополнительного образования </a:t>
            </a:r>
          </a:p>
          <a:p>
            <a:r>
              <a:rPr lang="ru-RU" b="1" dirty="0" smtClean="0">
                <a:latin typeface="Times New Roman" pitchFamily="18" charset="0"/>
                <a:cs typeface="Times New Roman" pitchFamily="18" charset="0"/>
              </a:rPr>
              <a:t>до 2030г:</a:t>
            </a:r>
          </a:p>
          <a:p>
            <a:r>
              <a:rPr lang="ru-RU" sz="1600" dirty="0" smtClean="0">
                <a:latin typeface="Times New Roman" pitchFamily="18" charset="0"/>
                <a:cs typeface="Times New Roman" pitchFamily="18" charset="0"/>
              </a:rPr>
              <a:t>- расширение участия профессиональных образовательных организаций и образовательных организаций высшего образования в разработке и реализации ДОП;</a:t>
            </a:r>
          </a:p>
          <a:p>
            <a:pPr>
              <a:buFontTx/>
              <a:buChar char="-"/>
            </a:pPr>
            <a:r>
              <a:rPr lang="ru-RU" sz="1600" dirty="0" smtClean="0">
                <a:latin typeface="Times New Roman" pitchFamily="18" charset="0"/>
                <a:cs typeface="Times New Roman" pitchFamily="18" charset="0"/>
              </a:rPr>
              <a:t>обеспечение взаимодействия с наставниками  научных организаций, образовательных организаций высшего образования, профессиональных образовательных организаций</a:t>
            </a:r>
          </a:p>
          <a:p>
            <a:pPr>
              <a:buFontTx/>
              <a:buChar char="-"/>
            </a:pPr>
            <a:r>
              <a:rPr lang="ru-RU" sz="1600" dirty="0" smtClean="0">
                <a:latin typeface="Times New Roman" pitchFamily="18" charset="0"/>
                <a:cs typeface="Times New Roman" pitchFamily="18" charset="0"/>
              </a:rPr>
              <a:t>использование возможностей дополнительного образования для повышения качества образовательных результатов у детей, испытывающих трудности в освоении основных общеобразовательных программ</a:t>
            </a:r>
          </a:p>
          <a:p>
            <a:pPr>
              <a:buFontTx/>
              <a:buChar char="-"/>
            </a:pPr>
            <a:r>
              <a:rPr lang="ru-RU" sz="1600" dirty="0" smtClean="0">
                <a:latin typeface="Times New Roman" pitchFamily="18" charset="0"/>
                <a:cs typeface="Times New Roman" pitchFamily="18" charset="0"/>
              </a:rPr>
              <a:t>создание на базе общеобразовательных организаций сети технологических кружков для подготовки нового поколения технологических лидеров, инженеров и ученых</a:t>
            </a:r>
          </a:p>
          <a:p>
            <a:endParaRPr lang="ru-RU" sz="1400" dirty="0" smtClean="0"/>
          </a:p>
          <a:p>
            <a:endParaRPr lang="ru-RU" sz="1400" dirty="0" smtClean="0"/>
          </a:p>
        </p:txBody>
      </p:sp>
      <p:pic>
        <p:nvPicPr>
          <p:cNvPr id="11" name="Picture 2" descr="C:\Users\user\Desktop\конц.png"/>
          <p:cNvPicPr>
            <a:picLocks noChangeAspect="1" noChangeArrowheads="1"/>
          </p:cNvPicPr>
          <p:nvPr/>
        </p:nvPicPr>
        <p:blipFill>
          <a:blip r:embed="rId6"/>
          <a:srcRect l="30664" t="12500" r="29492" b="5208"/>
          <a:stretch>
            <a:fillRect/>
          </a:stretch>
        </p:blipFill>
        <p:spPr bwMode="auto">
          <a:xfrm>
            <a:off x="1738282" y="2000240"/>
            <a:ext cx="4058381" cy="4714884"/>
          </a:xfrm>
          <a:prstGeom prst="rect">
            <a:avLst/>
          </a:prstGeom>
          <a:noFill/>
        </p:spPr>
      </p:pic>
    </p:spTree>
    <p:extLst>
      <p:ext uri="{BB962C8B-B14F-4D97-AF65-F5344CB8AC3E}">
        <p14:creationId xmlns:p14="http://schemas.microsoft.com/office/powerpoint/2010/main" val="13633544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1952596" y="357166"/>
            <a:ext cx="8358246" cy="185738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smtClean="0">
                <a:solidFill>
                  <a:schemeClr val="tx2"/>
                </a:solidFill>
                <a:latin typeface="Times New Roman" panose="02020603050405020304" pitchFamily="18" charset="0"/>
                <a:cs typeface="Times New Roman" panose="02020603050405020304" pitchFamily="18" charset="0"/>
              </a:rPr>
              <a:t>Внедрение современных вариативных программ, обеспечивающих исполнение показателей по охвату детей</a:t>
            </a:r>
            <a:endParaRPr lang="ru-RU" sz="3200" b="1" dirty="0">
              <a:solidFill>
                <a:schemeClr val="tx2"/>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231418" y="2571744"/>
            <a:ext cx="11960582" cy="2523768"/>
          </a:xfrm>
          <a:prstGeom prst="rect">
            <a:avLst/>
          </a:prstGeom>
          <a:noFill/>
        </p:spPr>
        <p:txBody>
          <a:bodyPr wrap="none" rtlCol="0">
            <a:spAutoFit/>
          </a:bodyPr>
          <a:lstStyle/>
          <a:p>
            <a:r>
              <a:rPr lang="ru-RU" sz="2000" dirty="0" smtClean="0">
                <a:latin typeface="Times New Roman" pitchFamily="18" charset="0"/>
                <a:cs typeface="Times New Roman" pitchFamily="18" charset="0"/>
              </a:rPr>
              <a:t>«К принципам государственной политики в сфере дополнительного образования детей относятся:</a:t>
            </a:r>
          </a:p>
          <a:p>
            <a:endParaRPr lang="ru-RU" sz="2000" dirty="0" smtClean="0">
              <a:latin typeface="Times New Roman" pitchFamily="18" charset="0"/>
              <a:cs typeface="Times New Roman" pitchFamily="18" charset="0"/>
            </a:endParaRPr>
          </a:p>
          <a:p>
            <a:pPr>
              <a:buFont typeface="Arial" pitchFamily="34" charset="0"/>
              <a:buChar char="•"/>
            </a:pPr>
            <a:r>
              <a:rPr lang="ru-RU" sz="2000" dirty="0" smtClean="0">
                <a:latin typeface="Times New Roman" pitchFamily="18" charset="0"/>
                <a:cs typeface="Times New Roman" pitchFamily="18" charset="0"/>
              </a:rPr>
              <a:t> вариативность дополнительных общеобразовательных программ, связанная с обеспечением разнообразия</a:t>
            </a:r>
          </a:p>
          <a:p>
            <a:r>
              <a:rPr lang="ru-RU" sz="2000" dirty="0" smtClean="0">
                <a:latin typeface="Times New Roman" pitchFamily="18" charset="0"/>
                <a:cs typeface="Times New Roman" pitchFamily="18" charset="0"/>
              </a:rPr>
              <a:t> дополнительного образования исходя из запросов, интересов и жизненного самоопределения детей;</a:t>
            </a:r>
          </a:p>
          <a:p>
            <a:r>
              <a:rPr lang="ru-RU" sz="2000" dirty="0" smtClean="0">
                <a:latin typeface="Times New Roman" pitchFamily="18" charset="0"/>
                <a:cs typeface="Times New Roman" pitchFamily="18" charset="0"/>
              </a:rPr>
              <a:t> </a:t>
            </a:r>
          </a:p>
          <a:p>
            <a:pPr>
              <a:buFont typeface="Arial" pitchFamily="34" charset="0"/>
              <a:buChar char="•"/>
            </a:pPr>
            <a:r>
              <a:rPr lang="ru-RU" sz="2000" dirty="0" smtClean="0">
                <a:latin typeface="Times New Roman" pitchFamily="18" charset="0"/>
                <a:cs typeface="Times New Roman" pitchFamily="18" charset="0"/>
              </a:rPr>
              <a:t> доступность качественного дополнительного образования для разных социальных групп, включая детей,</a:t>
            </a:r>
          </a:p>
          <a:p>
            <a:r>
              <a:rPr lang="ru-RU" sz="2000" dirty="0" smtClean="0">
                <a:latin typeface="Times New Roman" pitchFamily="18" charset="0"/>
                <a:cs typeface="Times New Roman" pitchFamily="18" charset="0"/>
              </a:rPr>
              <a:t> находящихся в трудной жизненной ситуации, вне зависимости от территории их проживания»</a:t>
            </a:r>
          </a:p>
          <a:p>
            <a:endParaRPr lang="ru-RU" dirty="0"/>
          </a:p>
        </p:txBody>
      </p:sp>
      <p:sp>
        <p:nvSpPr>
          <p:cNvPr id="4" name="TextBox 3"/>
          <p:cNvSpPr txBox="1"/>
          <p:nvPr/>
        </p:nvSpPr>
        <p:spPr>
          <a:xfrm>
            <a:off x="1023902" y="2071678"/>
            <a:ext cx="8286808" cy="646331"/>
          </a:xfrm>
          <a:prstGeom prst="rect">
            <a:avLst/>
          </a:prstGeom>
          <a:noFill/>
        </p:spPr>
        <p:txBody>
          <a:bodyPr wrap="square" rtlCol="0">
            <a:spAutoFit/>
          </a:bodyPr>
          <a:lstStyle/>
          <a:p>
            <a:r>
              <a:rPr lang="ru-RU" b="1" dirty="0" smtClean="0">
                <a:latin typeface="Times New Roman" pitchFamily="18" charset="0"/>
                <a:cs typeface="Times New Roman" pitchFamily="18" charset="0"/>
              </a:rPr>
              <a:t>Концепция развития дополнительного образования детей до 2030г:</a:t>
            </a:r>
          </a:p>
          <a:p>
            <a:endParaRPr lang="ru-RU" dirty="0"/>
          </a:p>
        </p:txBody>
      </p:sp>
      <p:pic>
        <p:nvPicPr>
          <p:cNvPr id="5" name="Рисунок 4">
            <a:extLst>
              <a:ext uri="{FF2B5EF4-FFF2-40B4-BE49-F238E27FC236}">
                <a16:creationId xmlns="" xmlns:a16="http://schemas.microsoft.com/office/drawing/2014/main" id="{06F52702-85B3-45A2-AC9C-EB48AFC2A84F}"/>
              </a:ext>
            </a:extLst>
          </p:cNvPr>
          <p:cNvPicPr>
            <a:picLocks noChangeAspect="1"/>
          </p:cNvPicPr>
          <p:nvPr/>
        </p:nvPicPr>
        <p:blipFill>
          <a:blip r:embed="rId2" cstate="print"/>
          <a:stretch>
            <a:fillRect/>
          </a:stretch>
        </p:blipFill>
        <p:spPr>
          <a:xfrm>
            <a:off x="219663" y="127623"/>
            <a:ext cx="1731591" cy="1717201"/>
          </a:xfrm>
          <a:prstGeom prst="rect">
            <a:avLst/>
          </a:prstGeom>
        </p:spPr>
      </p:pic>
      <p:pic>
        <p:nvPicPr>
          <p:cNvPr id="6" name="Рисунок 5"/>
          <p:cNvPicPr>
            <a:picLocks noChangeAspect="1"/>
          </p:cNvPicPr>
          <p:nvPr/>
        </p:nvPicPr>
        <p:blipFill rotWithShape="1">
          <a:blip r:embed="rId3" cstate="print">
            <a:extLst>
              <a:ext uri="{28A0092B-C50C-407E-A947-70E740481C1C}">
                <a14:useLocalDpi xmlns:a14="http://schemas.microsoft.com/office/drawing/2010/main" val="0"/>
              </a:ext>
            </a:extLst>
          </a:blip>
          <a:srcRect l="10958" t="7700" r="13289" b="9370"/>
          <a:stretch/>
        </p:blipFill>
        <p:spPr>
          <a:xfrm>
            <a:off x="10352182" y="285727"/>
            <a:ext cx="1530296" cy="1559097"/>
          </a:xfrm>
          <a:prstGeom prst="ellipse">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488572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1952596" y="357166"/>
            <a:ext cx="8358246" cy="185738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smtClean="0">
                <a:solidFill>
                  <a:schemeClr val="tx2"/>
                </a:solidFill>
                <a:latin typeface="Times New Roman" panose="02020603050405020304" pitchFamily="18" charset="0"/>
                <a:cs typeface="Times New Roman" panose="02020603050405020304" pitchFamily="18" charset="0"/>
              </a:rPr>
              <a:t>Внедрение современных вариативных программ, обеспечивающих исполнение показателей по охвату детей</a:t>
            </a:r>
            <a:endParaRPr lang="ru-RU" sz="3200" b="1" dirty="0">
              <a:solidFill>
                <a:schemeClr val="tx2"/>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595274" y="2610683"/>
            <a:ext cx="11358642" cy="3139321"/>
          </a:xfrm>
          <a:prstGeom prst="rect">
            <a:avLst/>
          </a:prstGeom>
          <a:noFill/>
        </p:spPr>
        <p:txBody>
          <a:bodyPr wrap="square" rtlCol="0">
            <a:spAutoFit/>
          </a:bodyPr>
          <a:lstStyle/>
          <a:p>
            <a:r>
              <a:rPr lang="ru-RU" dirty="0" smtClean="0">
                <a:latin typeface="Times New Roman" pitchFamily="18" charset="0"/>
                <a:cs typeface="Times New Roman" pitchFamily="18" charset="0"/>
              </a:rPr>
              <a:t>V. Приоритеты обновления содержания и технологий по направленностям дополнительного образования детей</a:t>
            </a:r>
          </a:p>
          <a:p>
            <a:endParaRPr lang="ru-RU"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«В рамках реализации </a:t>
            </a:r>
            <a:r>
              <a:rPr lang="ru-RU" b="1" dirty="0" smtClean="0">
                <a:latin typeface="Times New Roman" pitchFamily="18" charset="0"/>
                <a:cs typeface="Times New Roman" pitchFamily="18" charset="0"/>
              </a:rPr>
              <a:t>дополнительных общеобразовательных программ </a:t>
            </a:r>
            <a:r>
              <a:rPr lang="ru-RU" b="1" dirty="0" err="1" smtClean="0">
                <a:latin typeface="Times New Roman" pitchFamily="18" charset="0"/>
                <a:cs typeface="Times New Roman" pitchFamily="18" charset="0"/>
              </a:rPr>
              <a:t>естественно-научной</a:t>
            </a:r>
            <a:r>
              <a:rPr lang="ru-RU" b="1" dirty="0" smtClean="0">
                <a:latin typeface="Times New Roman" pitchFamily="18" charset="0"/>
                <a:cs typeface="Times New Roman" pitchFamily="18" charset="0"/>
              </a:rPr>
              <a:t> направленности </a:t>
            </a:r>
            <a:r>
              <a:rPr lang="ru-RU" dirty="0" smtClean="0">
                <a:latin typeface="Times New Roman" pitchFamily="18" charset="0"/>
                <a:cs typeface="Times New Roman" pitchFamily="18" charset="0"/>
              </a:rPr>
              <a:t>необходимо создать условия для вовлечения детей в научную работу, в деятельность, </a:t>
            </a:r>
          </a:p>
          <a:p>
            <a:pPr algn="just"/>
            <a:r>
              <a:rPr lang="ru-RU" dirty="0" smtClean="0">
                <a:latin typeface="Times New Roman" pitchFamily="18" charset="0"/>
                <a:cs typeface="Times New Roman" pitchFamily="18" charset="0"/>
              </a:rPr>
              <a:t>связанную с наблюдением, описанием, моделированием и конструированием различных явлений окружающего мира, обеспечить междисциплинарный подход в части интеграции с различными областями знаний (генетика, биомедицина, биотехнологии и </a:t>
            </a:r>
            <a:r>
              <a:rPr lang="ru-RU" dirty="0" err="1" smtClean="0">
                <a:latin typeface="Times New Roman" pitchFamily="18" charset="0"/>
                <a:cs typeface="Times New Roman" pitchFamily="18" charset="0"/>
              </a:rPr>
              <a:t>биоинженерия</a:t>
            </a:r>
            <a:r>
              <a:rPr lang="ru-RU" dirty="0" smtClean="0">
                <a:latin typeface="Times New Roman" pitchFamily="18" charset="0"/>
                <a:cs typeface="Times New Roman" pitchFamily="18" charset="0"/>
              </a:rPr>
              <a:t>, астрофизика, природопользование, </a:t>
            </a:r>
            <a:r>
              <a:rPr lang="ru-RU" dirty="0" err="1" smtClean="0">
                <a:latin typeface="Times New Roman" pitchFamily="18" charset="0"/>
                <a:cs typeface="Times New Roman" pitchFamily="18" charset="0"/>
              </a:rPr>
              <a:t>биоинформатика</a:t>
            </a:r>
            <a:r>
              <a:rPr lang="ru-RU" dirty="0" smtClean="0">
                <a:latin typeface="Times New Roman" pitchFamily="18" charset="0"/>
                <a:cs typeface="Times New Roman" pitchFamily="18" charset="0"/>
              </a:rPr>
              <a:t>, экология, </a:t>
            </a:r>
            <a:r>
              <a:rPr lang="ru-RU" dirty="0" err="1" smtClean="0">
                <a:latin typeface="Times New Roman" pitchFamily="18" charset="0"/>
                <a:cs typeface="Times New Roman" pitchFamily="18" charset="0"/>
              </a:rPr>
              <a:t>наноинженерия</a:t>
            </a:r>
            <a:r>
              <a:rPr lang="ru-RU" dirty="0" smtClean="0">
                <a:latin typeface="Times New Roman" pitchFamily="18" charset="0"/>
                <a:cs typeface="Times New Roman" pitchFamily="18" charset="0"/>
              </a:rPr>
              <a:t> и </a:t>
            </a:r>
            <a:r>
              <a:rPr lang="ru-RU" dirty="0" err="1" smtClean="0">
                <a:latin typeface="Times New Roman" pitchFamily="18" charset="0"/>
                <a:cs typeface="Times New Roman" pitchFamily="18" charset="0"/>
              </a:rPr>
              <a:t>метаматериалы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и</a:t>
            </a:r>
            <a:r>
              <a:rPr lang="ru-RU" dirty="0" smtClean="0">
                <a:latin typeface="Times New Roman" pitchFamily="18" charset="0"/>
                <a:cs typeface="Times New Roman" pitchFamily="18" charset="0"/>
              </a:rPr>
              <a:t> др.), содействовать формированию у обучающихся навыков, связанных с безопасным пребыванием в условиях природной и городской среды»</a:t>
            </a:r>
          </a:p>
          <a:p>
            <a:endParaRPr lang="ru-RU" dirty="0" smtClean="0">
              <a:latin typeface="Times New Roman" pitchFamily="18" charset="0"/>
              <a:cs typeface="Times New Roman" pitchFamily="18" charset="0"/>
            </a:endParaRPr>
          </a:p>
          <a:p>
            <a:endParaRPr lang="ru-RU" dirty="0"/>
          </a:p>
        </p:txBody>
      </p:sp>
      <p:sp>
        <p:nvSpPr>
          <p:cNvPr id="4" name="TextBox 3"/>
          <p:cNvSpPr txBox="1"/>
          <p:nvPr/>
        </p:nvSpPr>
        <p:spPr>
          <a:xfrm>
            <a:off x="1023902" y="2071678"/>
            <a:ext cx="7643866" cy="646331"/>
          </a:xfrm>
          <a:prstGeom prst="rect">
            <a:avLst/>
          </a:prstGeom>
          <a:noFill/>
        </p:spPr>
        <p:txBody>
          <a:bodyPr wrap="square" rtlCol="0">
            <a:spAutoFit/>
          </a:bodyPr>
          <a:lstStyle/>
          <a:p>
            <a:r>
              <a:rPr lang="ru-RU" b="1" dirty="0" smtClean="0">
                <a:latin typeface="Times New Roman" pitchFamily="18" charset="0"/>
                <a:cs typeface="Times New Roman" pitchFamily="18" charset="0"/>
              </a:rPr>
              <a:t>Концепция развития дополнительного образования детей до 2030г:</a:t>
            </a:r>
          </a:p>
          <a:p>
            <a:endParaRPr lang="ru-RU" dirty="0"/>
          </a:p>
        </p:txBody>
      </p:sp>
      <p:pic>
        <p:nvPicPr>
          <p:cNvPr id="5" name="Рисунок 4">
            <a:extLst>
              <a:ext uri="{FF2B5EF4-FFF2-40B4-BE49-F238E27FC236}">
                <a16:creationId xmlns="" xmlns:a16="http://schemas.microsoft.com/office/drawing/2014/main" id="{06F52702-85B3-45A2-AC9C-EB48AFC2A84F}"/>
              </a:ext>
            </a:extLst>
          </p:cNvPr>
          <p:cNvPicPr>
            <a:picLocks noChangeAspect="1"/>
          </p:cNvPicPr>
          <p:nvPr/>
        </p:nvPicPr>
        <p:blipFill>
          <a:blip r:embed="rId2" cstate="print"/>
          <a:stretch>
            <a:fillRect/>
          </a:stretch>
        </p:blipFill>
        <p:spPr>
          <a:xfrm>
            <a:off x="219663" y="127623"/>
            <a:ext cx="1731591" cy="1717201"/>
          </a:xfrm>
          <a:prstGeom prst="rect">
            <a:avLst/>
          </a:prstGeom>
        </p:spPr>
      </p:pic>
      <p:pic>
        <p:nvPicPr>
          <p:cNvPr id="6" name="Рисунок 5"/>
          <p:cNvPicPr>
            <a:picLocks noChangeAspect="1"/>
          </p:cNvPicPr>
          <p:nvPr/>
        </p:nvPicPr>
        <p:blipFill rotWithShape="1">
          <a:blip r:embed="rId3" cstate="print">
            <a:extLst>
              <a:ext uri="{28A0092B-C50C-407E-A947-70E740481C1C}">
                <a14:useLocalDpi xmlns:a14="http://schemas.microsoft.com/office/drawing/2010/main" val="0"/>
              </a:ext>
            </a:extLst>
          </a:blip>
          <a:srcRect l="10958" t="7700" r="13289" b="9370"/>
          <a:stretch/>
        </p:blipFill>
        <p:spPr>
          <a:xfrm>
            <a:off x="10352182" y="285727"/>
            <a:ext cx="1530296" cy="1559097"/>
          </a:xfrm>
          <a:prstGeom prst="ellipse">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474617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1952596" y="357166"/>
            <a:ext cx="8358246" cy="185738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smtClean="0">
                <a:solidFill>
                  <a:schemeClr val="tx2"/>
                </a:solidFill>
                <a:latin typeface="Times New Roman" panose="02020603050405020304" pitchFamily="18" charset="0"/>
                <a:cs typeface="Times New Roman" panose="02020603050405020304" pitchFamily="18" charset="0"/>
              </a:rPr>
              <a:t>Внедрение современных вариативных программ, обеспечивающих исполнение показателей по охвату детей</a:t>
            </a:r>
            <a:endParaRPr lang="ru-RU" sz="3200" b="1" dirty="0">
              <a:solidFill>
                <a:schemeClr val="tx2"/>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595274" y="2610683"/>
            <a:ext cx="11358642" cy="3416320"/>
          </a:xfrm>
          <a:prstGeom prst="rect">
            <a:avLst/>
          </a:prstGeom>
          <a:noFill/>
        </p:spPr>
        <p:txBody>
          <a:bodyPr wrap="square" rtlCol="0">
            <a:spAutoFit/>
          </a:bodyPr>
          <a:lstStyle/>
          <a:p>
            <a:r>
              <a:rPr lang="ru-RU" dirty="0" smtClean="0">
                <a:latin typeface="Times New Roman" pitchFamily="18" charset="0"/>
                <a:cs typeface="Times New Roman" pitchFamily="18" charset="0"/>
              </a:rPr>
              <a:t>V. Приоритеты обновления содержания и технологий по направленностям дополнительного образования детей</a:t>
            </a:r>
          </a:p>
          <a:p>
            <a:endParaRPr lang="ru-RU"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«В рамках реализации </a:t>
            </a:r>
            <a:r>
              <a:rPr lang="ru-RU" b="1" dirty="0" smtClean="0">
                <a:latin typeface="Times New Roman" pitchFamily="18" charset="0"/>
                <a:cs typeface="Times New Roman" pitchFamily="18" charset="0"/>
              </a:rPr>
              <a:t>дополнительных общеобразовательных программ технической направленности </a:t>
            </a:r>
            <a:r>
              <a:rPr lang="ru-RU" dirty="0" smtClean="0">
                <a:latin typeface="Times New Roman" pitchFamily="18" charset="0"/>
                <a:cs typeface="Times New Roman" pitchFamily="18" charset="0"/>
              </a:rPr>
              <a:t>необходимо создать условия для вовлечения детей в создание искусственно-технических и виртуальных объектов, построенных по законам природы, в приобретение навыков в области обработки материалов, электротехники и электроники, системной инженерии, 3D-прототипирования, </a:t>
            </a:r>
            <a:r>
              <a:rPr lang="ru-RU" dirty="0" err="1" smtClean="0">
                <a:latin typeface="Times New Roman" pitchFamily="18" charset="0"/>
                <a:cs typeface="Times New Roman" pitchFamily="18" charset="0"/>
              </a:rPr>
              <a:t>цифровизации</a:t>
            </a:r>
            <a:r>
              <a:rPr lang="ru-RU" dirty="0" smtClean="0">
                <a:latin typeface="Times New Roman" pitchFamily="18" charset="0"/>
                <a:cs typeface="Times New Roman" pitchFamily="18" charset="0"/>
              </a:rPr>
              <a:t>, работы с большими данными, освоения языков программирования, машинного обучения, автоматизации и робототехники, технологического предпринимательства, содействовать формированию у обучающихся современных знаний, умений и навыков в области технических наук, технологической грамотности и инженерного мышления»</a:t>
            </a:r>
          </a:p>
          <a:p>
            <a:endParaRPr lang="ru-RU" dirty="0" smtClean="0">
              <a:latin typeface="Times New Roman" pitchFamily="18" charset="0"/>
              <a:cs typeface="Times New Roman" pitchFamily="18" charset="0"/>
            </a:endParaRPr>
          </a:p>
          <a:p>
            <a:endParaRPr lang="ru-RU" dirty="0" smtClean="0">
              <a:latin typeface="Times New Roman" pitchFamily="18" charset="0"/>
              <a:cs typeface="Times New Roman" pitchFamily="18" charset="0"/>
            </a:endParaRPr>
          </a:p>
          <a:p>
            <a:endParaRPr lang="ru-RU" dirty="0"/>
          </a:p>
        </p:txBody>
      </p:sp>
      <p:sp>
        <p:nvSpPr>
          <p:cNvPr id="4" name="TextBox 3"/>
          <p:cNvSpPr txBox="1"/>
          <p:nvPr/>
        </p:nvSpPr>
        <p:spPr>
          <a:xfrm>
            <a:off x="1023902" y="2071678"/>
            <a:ext cx="7143800" cy="646331"/>
          </a:xfrm>
          <a:prstGeom prst="rect">
            <a:avLst/>
          </a:prstGeom>
          <a:noFill/>
        </p:spPr>
        <p:txBody>
          <a:bodyPr wrap="square" rtlCol="0">
            <a:spAutoFit/>
          </a:bodyPr>
          <a:lstStyle/>
          <a:p>
            <a:r>
              <a:rPr lang="ru-RU" dirty="0" smtClean="0">
                <a:latin typeface="Times New Roman" pitchFamily="18" charset="0"/>
                <a:cs typeface="Times New Roman" pitchFamily="18" charset="0"/>
              </a:rPr>
              <a:t>Концепция развития дополнительного образования детей до 2030г:</a:t>
            </a:r>
          </a:p>
          <a:p>
            <a:endParaRPr lang="ru-RU" dirty="0"/>
          </a:p>
        </p:txBody>
      </p:sp>
      <p:pic>
        <p:nvPicPr>
          <p:cNvPr id="5" name="Рисунок 4"/>
          <p:cNvPicPr>
            <a:picLocks noChangeAspect="1"/>
          </p:cNvPicPr>
          <p:nvPr/>
        </p:nvPicPr>
        <p:blipFill rotWithShape="1">
          <a:blip r:embed="rId2" cstate="print">
            <a:extLst>
              <a:ext uri="{28A0092B-C50C-407E-A947-70E740481C1C}">
                <a14:useLocalDpi xmlns:a14="http://schemas.microsoft.com/office/drawing/2010/main" val="0"/>
              </a:ext>
            </a:extLst>
          </a:blip>
          <a:srcRect l="10958" t="7700" r="13289" b="9370"/>
          <a:stretch/>
        </p:blipFill>
        <p:spPr>
          <a:xfrm>
            <a:off x="10352182" y="285727"/>
            <a:ext cx="1530296" cy="1559097"/>
          </a:xfrm>
          <a:prstGeom prst="ellipse">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Рисунок 5">
            <a:extLst>
              <a:ext uri="{FF2B5EF4-FFF2-40B4-BE49-F238E27FC236}">
                <a16:creationId xmlns="" xmlns:a16="http://schemas.microsoft.com/office/drawing/2014/main" id="{06F52702-85B3-45A2-AC9C-EB48AFC2A84F}"/>
              </a:ext>
            </a:extLst>
          </p:cNvPr>
          <p:cNvPicPr>
            <a:picLocks noChangeAspect="1"/>
          </p:cNvPicPr>
          <p:nvPr/>
        </p:nvPicPr>
        <p:blipFill>
          <a:blip r:embed="rId3" cstate="print"/>
          <a:stretch>
            <a:fillRect/>
          </a:stretch>
        </p:blipFill>
        <p:spPr>
          <a:xfrm>
            <a:off x="219663" y="127623"/>
            <a:ext cx="1731591" cy="1717201"/>
          </a:xfrm>
          <a:prstGeom prst="rect">
            <a:avLst/>
          </a:prstGeom>
        </p:spPr>
      </p:pic>
    </p:spTree>
    <p:extLst>
      <p:ext uri="{BB962C8B-B14F-4D97-AF65-F5344CB8AC3E}">
        <p14:creationId xmlns:p14="http://schemas.microsoft.com/office/powerpoint/2010/main" val="37275473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578" y="4556984"/>
            <a:ext cx="1308342" cy="1464304"/>
          </a:xfrm>
          <a:prstGeom prst="rect">
            <a:avLst/>
          </a:prstGeom>
        </p:spPr>
      </p:pic>
      <p:pic>
        <p:nvPicPr>
          <p:cNvPr id="6" name="Рисунок 5">
            <a:extLst>
              <a:ext uri="{FF2B5EF4-FFF2-40B4-BE49-F238E27FC236}">
                <a16:creationId xmlns="" xmlns:a16="http://schemas.microsoft.com/office/drawing/2014/main" id="{06F52702-85B3-45A2-AC9C-EB48AFC2A84F}"/>
              </a:ext>
            </a:extLst>
          </p:cNvPr>
          <p:cNvPicPr>
            <a:picLocks noChangeAspect="1"/>
          </p:cNvPicPr>
          <p:nvPr/>
        </p:nvPicPr>
        <p:blipFill>
          <a:blip r:embed="rId4" cstate="print"/>
          <a:stretch>
            <a:fillRect/>
          </a:stretch>
        </p:blipFill>
        <p:spPr>
          <a:xfrm>
            <a:off x="219663" y="127623"/>
            <a:ext cx="1731591" cy="1717201"/>
          </a:xfrm>
          <a:prstGeom prst="rect">
            <a:avLst/>
          </a:prstGeom>
        </p:spPr>
      </p:pic>
      <p:pic>
        <p:nvPicPr>
          <p:cNvPr id="7" name="Рисунок 6"/>
          <p:cNvPicPr>
            <a:picLocks noChangeAspect="1"/>
          </p:cNvPicPr>
          <p:nvPr/>
        </p:nvPicPr>
        <p:blipFill rotWithShape="1">
          <a:blip r:embed="rId5" cstate="print">
            <a:extLst>
              <a:ext uri="{28A0092B-C50C-407E-A947-70E740481C1C}">
                <a14:useLocalDpi xmlns:a14="http://schemas.microsoft.com/office/drawing/2010/main" val="0"/>
              </a:ext>
            </a:extLst>
          </a:blip>
          <a:srcRect l="10958" t="7700" r="13289" b="9370"/>
          <a:stretch/>
        </p:blipFill>
        <p:spPr>
          <a:xfrm>
            <a:off x="10352182" y="285727"/>
            <a:ext cx="1530296" cy="1559097"/>
          </a:xfrm>
          <a:prstGeom prst="ellipse">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10"/>
          <p:cNvSpPr txBox="1"/>
          <p:nvPr/>
        </p:nvSpPr>
        <p:spPr>
          <a:xfrm>
            <a:off x="1595406" y="2643182"/>
            <a:ext cx="10001320" cy="3416320"/>
          </a:xfrm>
          <a:prstGeom prst="rect">
            <a:avLst/>
          </a:prstGeom>
          <a:noFill/>
        </p:spPr>
        <p:txBody>
          <a:bodyPr wrap="square" rtlCol="0">
            <a:spAutoFit/>
          </a:bodyPr>
          <a:lstStyle/>
          <a:p>
            <a:pPr>
              <a:buFont typeface="Arial" pitchFamily="34" charset="0"/>
              <a:buChar char="•"/>
            </a:pPr>
            <a:r>
              <a:rPr lang="ru-RU" b="1" dirty="0" smtClean="0"/>
              <a:t> </a:t>
            </a:r>
            <a:r>
              <a:rPr lang="ru-RU" b="1" dirty="0" smtClean="0">
                <a:latin typeface="Times New Roman" pitchFamily="18" charset="0"/>
                <a:cs typeface="Times New Roman" pitchFamily="18" charset="0"/>
              </a:rPr>
              <a:t>Федеральный закон  «Об образовании в Российской Федерации»</a:t>
            </a:r>
          </a:p>
          <a:p>
            <a:r>
              <a:rPr lang="ru-RU" b="1" dirty="0" smtClean="0">
                <a:latin typeface="Times New Roman" pitchFamily="18" charset="0"/>
                <a:cs typeface="Times New Roman" pitchFamily="18" charset="0"/>
              </a:rPr>
              <a:t>  от 29.12.2012 года    N 273-ФЗ  (ред. от 24.09.2022)</a:t>
            </a:r>
          </a:p>
          <a:p>
            <a:endParaRPr lang="ru-RU" b="1" dirty="0" smtClean="0">
              <a:latin typeface="Times New Roman" pitchFamily="18" charset="0"/>
              <a:cs typeface="Times New Roman" pitchFamily="18" charset="0"/>
            </a:endParaRPr>
          </a:p>
          <a:p>
            <a:pPr>
              <a:buFont typeface="Arial" pitchFamily="34" charset="0"/>
              <a:buChar char="•"/>
            </a:pPr>
            <a:r>
              <a:rPr lang="ru-RU" b="1" dirty="0" smtClean="0">
                <a:latin typeface="Times New Roman" pitchFamily="18" charset="0"/>
                <a:cs typeface="Times New Roman" pitchFamily="18" charset="0"/>
              </a:rPr>
              <a:t> Приказ </a:t>
            </a:r>
            <a:r>
              <a:rPr lang="ru-RU" b="1" dirty="0" err="1" smtClean="0">
                <a:latin typeface="Times New Roman" pitchFamily="18" charset="0"/>
                <a:cs typeface="Times New Roman" pitchFamily="18" charset="0"/>
              </a:rPr>
              <a:t>Минпросвещения</a:t>
            </a:r>
            <a:r>
              <a:rPr lang="ru-RU" b="1" dirty="0" smtClean="0">
                <a:latin typeface="Times New Roman" pitchFamily="18" charset="0"/>
                <a:cs typeface="Times New Roman" pitchFamily="18" charset="0"/>
              </a:rPr>
              <a:t> России «Об утверждении Порядка  организации и осуществления образовательной деятельности по дополнительным общеобразовательным программам» </a:t>
            </a:r>
          </a:p>
          <a:p>
            <a:r>
              <a:rPr lang="ru-RU" b="1" dirty="0" smtClean="0">
                <a:latin typeface="Times New Roman" pitchFamily="18" charset="0"/>
                <a:cs typeface="Times New Roman" pitchFamily="18" charset="0"/>
              </a:rPr>
              <a:t>от 09.11.2018 г № 196  (действует до 1 марта 2023г)</a:t>
            </a:r>
          </a:p>
          <a:p>
            <a:endParaRPr lang="ru-RU" b="1" dirty="0" smtClean="0">
              <a:latin typeface="Times New Roman" pitchFamily="18" charset="0"/>
              <a:cs typeface="Times New Roman" pitchFamily="18" charset="0"/>
            </a:endParaRPr>
          </a:p>
          <a:p>
            <a:pPr>
              <a:buFont typeface="Arial" pitchFamily="34" charset="0"/>
              <a:buChar char="•"/>
            </a:pPr>
            <a:r>
              <a:rPr lang="ru-RU" b="1" dirty="0" smtClean="0">
                <a:latin typeface="Times New Roman" pitchFamily="18" charset="0"/>
                <a:cs typeface="Times New Roman" pitchFamily="18" charset="0"/>
              </a:rPr>
              <a:t> Приказ </a:t>
            </a:r>
            <a:r>
              <a:rPr lang="ru-RU" b="1" dirty="0" err="1" smtClean="0">
                <a:latin typeface="Times New Roman" pitchFamily="18" charset="0"/>
                <a:cs typeface="Times New Roman" pitchFamily="18" charset="0"/>
              </a:rPr>
              <a:t>Минпросвещения</a:t>
            </a:r>
            <a:r>
              <a:rPr lang="ru-RU" b="1" dirty="0" smtClean="0">
                <a:latin typeface="Times New Roman" pitchFamily="18" charset="0"/>
                <a:cs typeface="Times New Roman" pitchFamily="18" charset="0"/>
              </a:rPr>
              <a:t> России «Об утверждении Порядка  организации и осуществления образовательной деятельности по дополнительным общеобразовательным программам» </a:t>
            </a:r>
          </a:p>
          <a:p>
            <a:r>
              <a:rPr lang="ru-RU" b="1" dirty="0" smtClean="0">
                <a:latin typeface="Times New Roman" pitchFamily="18" charset="0"/>
                <a:cs typeface="Times New Roman" pitchFamily="18" charset="0"/>
              </a:rPr>
              <a:t>от 27.07.2022 г № 629  (действует с 1 марта 2023г)</a:t>
            </a:r>
          </a:p>
          <a:p>
            <a:endParaRPr lang="ru-RU" b="1" dirty="0" smtClean="0"/>
          </a:p>
          <a:p>
            <a:endParaRPr lang="ru-RU" dirty="0"/>
          </a:p>
        </p:txBody>
      </p:sp>
      <p:sp>
        <p:nvSpPr>
          <p:cNvPr id="12" name="Заголовок 1"/>
          <p:cNvSpPr txBox="1">
            <a:spLocks/>
          </p:cNvSpPr>
          <p:nvPr/>
        </p:nvSpPr>
        <p:spPr>
          <a:xfrm>
            <a:off x="2238348" y="214290"/>
            <a:ext cx="8001056" cy="14287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smtClean="0">
                <a:solidFill>
                  <a:schemeClr val="tx2"/>
                </a:solidFill>
                <a:latin typeface="Times New Roman" panose="02020603050405020304" pitchFamily="18" charset="0"/>
                <a:cs typeface="Times New Roman" panose="02020603050405020304" pitchFamily="18" charset="0"/>
              </a:rPr>
              <a:t>Внедрение современных вариативных программ, обеспечивающих исполнение показателей по охвату детей</a:t>
            </a:r>
            <a:endParaRPr lang="ru-RU" sz="3200" b="1" dirty="0">
              <a:solidFill>
                <a:schemeClr val="tx2"/>
              </a:solidFill>
              <a:latin typeface="Times New Roman" panose="02020603050405020304" pitchFamily="18" charset="0"/>
              <a:cs typeface="Times New Roman" panose="02020603050405020304" pitchFamily="18" charset="0"/>
            </a:endParaRPr>
          </a:p>
        </p:txBody>
      </p:sp>
      <p:sp>
        <p:nvSpPr>
          <p:cNvPr id="13" name="TextBox 12"/>
          <p:cNvSpPr txBox="1"/>
          <p:nvPr/>
        </p:nvSpPr>
        <p:spPr>
          <a:xfrm>
            <a:off x="1595406" y="2143116"/>
            <a:ext cx="9432006" cy="369332"/>
          </a:xfrm>
          <a:prstGeom prst="rect">
            <a:avLst/>
          </a:prstGeom>
          <a:noFill/>
        </p:spPr>
        <p:txBody>
          <a:bodyPr wrap="none" rtlCol="0">
            <a:spAutoFit/>
          </a:bodyPr>
          <a:lstStyle/>
          <a:p>
            <a:r>
              <a:rPr lang="ru-RU" dirty="0" smtClean="0">
                <a:latin typeface="Times New Roman" pitchFamily="18" charset="0"/>
                <a:cs typeface="Times New Roman" pitchFamily="18" charset="0"/>
              </a:rPr>
              <a:t>Нормативные документы для составления дополнительных общеобразовательных программ:</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1978254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335360" y="1097289"/>
            <a:ext cx="11305256" cy="4439791"/>
          </a:xfrm>
          <a:prstGeom prst="round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Заголовок 1"/>
          <p:cNvSpPr txBox="1">
            <a:spLocks/>
          </p:cNvSpPr>
          <p:nvPr/>
        </p:nvSpPr>
        <p:spPr>
          <a:xfrm>
            <a:off x="457652" y="-99392"/>
            <a:ext cx="11404812" cy="12858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400" b="1" dirty="0" smtClean="0">
                <a:solidFill>
                  <a:schemeClr val="tx2"/>
                </a:solidFill>
                <a:latin typeface="Times New Roman" panose="02020603050405020304" pitchFamily="18" charset="0"/>
                <a:cs typeface="Times New Roman" panose="02020603050405020304" pitchFamily="18" charset="0"/>
              </a:rPr>
              <a:t>Внедрение современных вариативных программ, обеспечивающих исполнение показателей по охвату детей</a:t>
            </a:r>
            <a:endParaRPr lang="ru-RU" sz="2400" b="1" dirty="0">
              <a:solidFill>
                <a:schemeClr val="tx2"/>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523836" y="1285860"/>
            <a:ext cx="11358642" cy="4062651"/>
          </a:xfrm>
          <a:prstGeom prst="rect">
            <a:avLst/>
          </a:prstGeom>
          <a:noFill/>
        </p:spPr>
        <p:txBody>
          <a:bodyPr wrap="square" rtlCol="0">
            <a:spAutoFit/>
          </a:bodyPr>
          <a:lstStyle/>
          <a:p>
            <a:r>
              <a:rPr lang="ru-RU" sz="2000" dirty="0" smtClean="0">
                <a:latin typeface="Times New Roman" pitchFamily="18" charset="0"/>
                <a:cs typeface="Times New Roman" pitchFamily="18" charset="0"/>
              </a:rPr>
              <a:t>-  учитывать   запросы, интересы детей;</a:t>
            </a:r>
          </a:p>
          <a:p>
            <a:r>
              <a:rPr lang="ru-RU" sz="2000" dirty="0" smtClean="0">
                <a:latin typeface="Times New Roman" pitchFamily="18" charset="0"/>
                <a:cs typeface="Times New Roman" pitchFamily="18" charset="0"/>
              </a:rPr>
              <a:t>-  обеспечить междисциплинарный подход, интеграцию с различными областями знаний;</a:t>
            </a:r>
          </a:p>
          <a:p>
            <a:pPr>
              <a:buFontTx/>
              <a:buChar char="-"/>
            </a:pPr>
            <a:r>
              <a:rPr lang="ru-RU" sz="2000" dirty="0" smtClean="0">
                <a:latin typeface="Times New Roman" pitchFamily="18" charset="0"/>
                <a:cs typeface="Times New Roman" pitchFamily="18" charset="0"/>
              </a:rPr>
              <a:t>  содействовать формированию у обучающихся современных знаний, умений и навыков в области технических наук, технологической грамотности и инженерного мышления;</a:t>
            </a:r>
          </a:p>
          <a:p>
            <a:pPr>
              <a:buFontTx/>
              <a:buChar char="-"/>
            </a:pPr>
            <a:r>
              <a:rPr lang="ru-RU" sz="2000" dirty="0" smtClean="0">
                <a:latin typeface="Times New Roman" pitchFamily="18" charset="0"/>
                <a:cs typeface="Times New Roman" pitchFamily="18" charset="0"/>
              </a:rPr>
              <a:t>  расширять участие в разработке и реализации программ профессиональных организаций, </a:t>
            </a:r>
          </a:p>
          <a:p>
            <a:r>
              <a:rPr lang="ru-RU" sz="2000" dirty="0" smtClean="0">
                <a:latin typeface="Times New Roman" pitchFamily="18" charset="0"/>
                <a:cs typeface="Times New Roman" pitchFamily="18" charset="0"/>
              </a:rPr>
              <a:t>ВУЗов, развивать практику  наставничества;</a:t>
            </a:r>
          </a:p>
          <a:p>
            <a:pPr>
              <a:buFontTx/>
              <a:buChar char="-"/>
            </a:pPr>
            <a:r>
              <a:rPr lang="ru-RU" sz="2000" dirty="0" smtClean="0">
                <a:latin typeface="Times New Roman" pitchFamily="18" charset="0"/>
                <a:cs typeface="Times New Roman" pitchFamily="18" charset="0"/>
              </a:rPr>
              <a:t>  программы ДО должны оказывать детям помощь в повышении качества образовательных </a:t>
            </a:r>
          </a:p>
          <a:p>
            <a:r>
              <a:rPr lang="ru-RU" sz="2000" dirty="0" smtClean="0">
                <a:latin typeface="Times New Roman" pitchFamily="18" charset="0"/>
                <a:cs typeface="Times New Roman" pitchFamily="18" charset="0"/>
              </a:rPr>
              <a:t>результатов, помогать в преодолении школьной </a:t>
            </a:r>
            <a:r>
              <a:rPr lang="ru-RU" sz="2000" dirty="0" err="1" smtClean="0">
                <a:latin typeface="Times New Roman" pitchFamily="18" charset="0"/>
                <a:cs typeface="Times New Roman" pitchFamily="18" charset="0"/>
              </a:rPr>
              <a:t>неуспешности</a:t>
            </a:r>
            <a:r>
              <a:rPr lang="ru-RU" sz="2000" dirty="0" smtClean="0">
                <a:latin typeface="Times New Roman" pitchFamily="18" charset="0"/>
                <a:cs typeface="Times New Roman" pitchFamily="18" charset="0"/>
              </a:rPr>
              <a:t>, повышать мотивацию, интерес </a:t>
            </a:r>
          </a:p>
          <a:p>
            <a:r>
              <a:rPr lang="ru-RU" sz="2000" dirty="0" smtClean="0">
                <a:latin typeface="Times New Roman" pitchFamily="18" charset="0"/>
                <a:cs typeface="Times New Roman" pitchFamily="18" charset="0"/>
              </a:rPr>
              <a:t>к предметам естественнонаучного цикла;</a:t>
            </a:r>
          </a:p>
          <a:p>
            <a:pPr>
              <a:buFontTx/>
              <a:buChar char="-"/>
            </a:pPr>
            <a:r>
              <a:rPr lang="ru-RU" sz="2000" dirty="0" smtClean="0">
                <a:latin typeface="Times New Roman" pitchFamily="18" charset="0"/>
                <a:cs typeface="Times New Roman" pitchFamily="18" charset="0"/>
              </a:rPr>
              <a:t>  разрабатывать краткосрочные программы, реализовывать их несколько раз в год </a:t>
            </a:r>
          </a:p>
          <a:p>
            <a:r>
              <a:rPr lang="ru-RU" sz="2000" dirty="0" smtClean="0">
                <a:latin typeface="Times New Roman" pitchFamily="18" charset="0"/>
                <a:cs typeface="Times New Roman" pitchFamily="18" charset="0"/>
              </a:rPr>
              <a:t>(срок реализации 1, 2, 3 месяца);</a:t>
            </a:r>
          </a:p>
          <a:p>
            <a:r>
              <a:rPr lang="ru-RU" sz="2000" dirty="0" smtClean="0">
                <a:latin typeface="Times New Roman" pitchFamily="18" charset="0"/>
                <a:cs typeface="Times New Roman" pitchFamily="18" charset="0"/>
              </a:rPr>
              <a:t>- использовать дистанционные формы обучения и реализацию программ в сетевой форме.</a:t>
            </a:r>
          </a:p>
          <a:p>
            <a:endParaRPr lang="ru-RU" dirty="0"/>
          </a:p>
        </p:txBody>
      </p:sp>
    </p:spTree>
    <p:extLst>
      <p:ext uri="{BB962C8B-B14F-4D97-AF65-F5344CB8AC3E}">
        <p14:creationId xmlns:p14="http://schemas.microsoft.com/office/powerpoint/2010/main" val="9269157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457652" y="-99392"/>
            <a:ext cx="11404812" cy="12858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400" b="1" dirty="0" smtClean="0">
                <a:solidFill>
                  <a:schemeClr val="tx2"/>
                </a:solidFill>
                <a:latin typeface="Times New Roman" panose="02020603050405020304" pitchFamily="18" charset="0"/>
                <a:cs typeface="Times New Roman" panose="02020603050405020304" pitchFamily="18" charset="0"/>
              </a:rPr>
              <a:t>Внедрение современных вариативных программ, обеспечивающих исполнение показателей по охвату детей</a:t>
            </a:r>
            <a:endParaRPr lang="ru-RU" sz="2400" b="1" dirty="0">
              <a:solidFill>
                <a:schemeClr val="tx2"/>
              </a:solidFill>
              <a:latin typeface="Times New Roman" panose="02020603050405020304" pitchFamily="18" charset="0"/>
              <a:cs typeface="Times New Roman" panose="02020603050405020304" pitchFamily="18" charset="0"/>
            </a:endParaRPr>
          </a:p>
        </p:txBody>
      </p:sp>
      <p:pic>
        <p:nvPicPr>
          <p:cNvPr id="1026" name="Picture 2" descr="C:\Users\user\Desktop\алар ТР.png"/>
          <p:cNvPicPr>
            <a:picLocks noChangeAspect="1" noChangeArrowheads="1"/>
          </p:cNvPicPr>
          <p:nvPr/>
        </p:nvPicPr>
        <p:blipFill>
          <a:blip r:embed="rId2"/>
          <a:srcRect t="25000" r="6054" b="10416"/>
          <a:stretch>
            <a:fillRect/>
          </a:stretch>
        </p:blipFill>
        <p:spPr bwMode="auto">
          <a:xfrm>
            <a:off x="238084" y="1000108"/>
            <a:ext cx="11638590" cy="4929222"/>
          </a:xfrm>
          <a:prstGeom prst="rect">
            <a:avLst/>
          </a:prstGeom>
          <a:noFill/>
        </p:spPr>
      </p:pic>
      <p:sp>
        <p:nvSpPr>
          <p:cNvPr id="4" name="TextBox 3"/>
          <p:cNvSpPr txBox="1"/>
          <p:nvPr/>
        </p:nvSpPr>
        <p:spPr>
          <a:xfrm>
            <a:off x="4952992" y="6000768"/>
            <a:ext cx="3316934" cy="400110"/>
          </a:xfrm>
          <a:prstGeom prst="rect">
            <a:avLst/>
          </a:prstGeom>
          <a:noFill/>
        </p:spPr>
        <p:txBody>
          <a:bodyPr wrap="none" rtlCol="0">
            <a:spAutoFit/>
          </a:bodyPr>
          <a:lstStyle/>
          <a:p>
            <a:r>
              <a:rPr lang="ru-RU" sz="2000" dirty="0" smtClean="0">
                <a:latin typeface="Times New Roman" pitchFamily="18" charset="0"/>
                <a:cs typeface="Times New Roman" pitchFamily="18" charset="0"/>
              </a:rPr>
              <a:t>Программы </a:t>
            </a:r>
            <a:r>
              <a:rPr lang="ru-RU" sz="2000" dirty="0" err="1" smtClean="0">
                <a:latin typeface="Times New Roman" pitchFamily="18" charset="0"/>
                <a:cs typeface="Times New Roman" pitchFamily="18" charset="0"/>
              </a:rPr>
              <a:t>Аларский</a:t>
            </a:r>
            <a:r>
              <a:rPr lang="ru-RU" sz="2000" dirty="0" smtClean="0">
                <a:latin typeface="Times New Roman" pitchFamily="18" charset="0"/>
                <a:cs typeface="Times New Roman" pitchFamily="18" charset="0"/>
              </a:rPr>
              <a:t> район</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9269157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457652" y="-99392"/>
            <a:ext cx="11404812" cy="12858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400" b="1" dirty="0" smtClean="0">
                <a:solidFill>
                  <a:schemeClr val="tx2"/>
                </a:solidFill>
                <a:latin typeface="Times New Roman" panose="02020603050405020304" pitchFamily="18" charset="0"/>
                <a:cs typeface="Times New Roman" panose="02020603050405020304" pitchFamily="18" charset="0"/>
              </a:rPr>
              <a:t>Внедрение современных вариативных программ, обеспечивающих исполнение показателей по охвату детей</a:t>
            </a:r>
            <a:endParaRPr lang="ru-RU" sz="2400" b="1" dirty="0">
              <a:solidFill>
                <a:schemeClr val="tx2"/>
              </a:solidFill>
              <a:latin typeface="Times New Roman" panose="02020603050405020304" pitchFamily="18" charset="0"/>
              <a:cs typeface="Times New Roman" panose="02020603050405020304" pitchFamily="18" charset="0"/>
            </a:endParaRPr>
          </a:p>
        </p:txBody>
      </p:sp>
      <p:pic>
        <p:nvPicPr>
          <p:cNvPr id="3074" name="Picture 2" descr="C:\Users\user\Desktop\жиг 2.png"/>
          <p:cNvPicPr>
            <a:picLocks noChangeAspect="1" noChangeArrowheads="1"/>
          </p:cNvPicPr>
          <p:nvPr/>
        </p:nvPicPr>
        <p:blipFill>
          <a:blip r:embed="rId2"/>
          <a:srcRect t="21875" r="1367" b="16666"/>
          <a:stretch>
            <a:fillRect/>
          </a:stretch>
        </p:blipFill>
        <p:spPr bwMode="auto">
          <a:xfrm>
            <a:off x="166646" y="1142984"/>
            <a:ext cx="12025354" cy="4429156"/>
          </a:xfrm>
          <a:prstGeom prst="rect">
            <a:avLst/>
          </a:prstGeom>
          <a:noFill/>
        </p:spPr>
      </p:pic>
      <p:sp>
        <p:nvSpPr>
          <p:cNvPr id="4" name="TextBox 3"/>
          <p:cNvSpPr txBox="1"/>
          <p:nvPr/>
        </p:nvSpPr>
        <p:spPr>
          <a:xfrm>
            <a:off x="4452926" y="6000768"/>
            <a:ext cx="2144370" cy="369332"/>
          </a:xfrm>
          <a:prstGeom prst="rect">
            <a:avLst/>
          </a:prstGeom>
          <a:noFill/>
        </p:spPr>
        <p:txBody>
          <a:bodyPr wrap="none" rtlCol="0">
            <a:spAutoFit/>
          </a:bodyPr>
          <a:lstStyle/>
          <a:p>
            <a:r>
              <a:rPr lang="ru-RU" dirty="0" err="1" smtClean="0"/>
              <a:t>Жигаловский</a:t>
            </a:r>
            <a:r>
              <a:rPr lang="ru-RU" dirty="0" smtClean="0"/>
              <a:t> район</a:t>
            </a:r>
            <a:endParaRPr lang="ru-RU" dirty="0"/>
          </a:p>
        </p:txBody>
      </p:sp>
    </p:spTree>
    <p:extLst>
      <p:ext uri="{BB962C8B-B14F-4D97-AF65-F5344CB8AC3E}">
        <p14:creationId xmlns:p14="http://schemas.microsoft.com/office/powerpoint/2010/main" val="9269157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457652" y="-99392"/>
            <a:ext cx="11404812" cy="12858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400" b="1" dirty="0" smtClean="0">
                <a:solidFill>
                  <a:schemeClr val="tx2"/>
                </a:solidFill>
                <a:latin typeface="Times New Roman" panose="02020603050405020304" pitchFamily="18" charset="0"/>
                <a:cs typeface="Times New Roman" panose="02020603050405020304" pitchFamily="18" charset="0"/>
              </a:rPr>
              <a:t>Внедрение современных вариативных программ, обеспечивающих исполнение показателей по охвату детей</a:t>
            </a:r>
            <a:endParaRPr lang="ru-RU" sz="2400" b="1" dirty="0">
              <a:solidFill>
                <a:schemeClr val="tx2"/>
              </a:solidFill>
              <a:latin typeface="Times New Roman" panose="02020603050405020304" pitchFamily="18" charset="0"/>
              <a:cs typeface="Times New Roman" panose="02020603050405020304" pitchFamily="18" charset="0"/>
            </a:endParaRPr>
          </a:p>
        </p:txBody>
      </p:sp>
      <p:pic>
        <p:nvPicPr>
          <p:cNvPr id="2050" name="Picture 2" descr="C:\Users\user\Desktop\хиг 1.png"/>
          <p:cNvPicPr>
            <a:picLocks noChangeAspect="1" noChangeArrowheads="1"/>
          </p:cNvPicPr>
          <p:nvPr/>
        </p:nvPicPr>
        <p:blipFill>
          <a:blip r:embed="rId2"/>
          <a:srcRect t="25000" r="1953" b="15625"/>
          <a:stretch>
            <a:fillRect/>
          </a:stretch>
        </p:blipFill>
        <p:spPr bwMode="auto">
          <a:xfrm>
            <a:off x="238084" y="1214422"/>
            <a:ext cx="11953916" cy="4500594"/>
          </a:xfrm>
          <a:prstGeom prst="rect">
            <a:avLst/>
          </a:prstGeom>
          <a:noFill/>
        </p:spPr>
      </p:pic>
      <p:sp>
        <p:nvSpPr>
          <p:cNvPr id="4" name="TextBox 3"/>
          <p:cNvSpPr txBox="1"/>
          <p:nvPr/>
        </p:nvSpPr>
        <p:spPr>
          <a:xfrm>
            <a:off x="4452926" y="5929330"/>
            <a:ext cx="3071834" cy="369332"/>
          </a:xfrm>
          <a:prstGeom prst="rect">
            <a:avLst/>
          </a:prstGeom>
          <a:noFill/>
        </p:spPr>
        <p:txBody>
          <a:bodyPr wrap="square" rtlCol="0">
            <a:spAutoFit/>
          </a:bodyPr>
          <a:lstStyle/>
          <a:p>
            <a:r>
              <a:rPr lang="ru-RU" dirty="0" err="1" smtClean="0"/>
              <a:t>Жигаловский</a:t>
            </a:r>
            <a:r>
              <a:rPr lang="ru-RU" dirty="0" smtClean="0"/>
              <a:t> район</a:t>
            </a:r>
            <a:endParaRPr lang="ru-RU" dirty="0"/>
          </a:p>
        </p:txBody>
      </p:sp>
    </p:spTree>
    <p:extLst>
      <p:ext uri="{BB962C8B-B14F-4D97-AF65-F5344CB8AC3E}">
        <p14:creationId xmlns:p14="http://schemas.microsoft.com/office/powerpoint/2010/main" val="9269157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457652" y="-99392"/>
            <a:ext cx="11404812" cy="12858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400" b="1" dirty="0" smtClean="0">
                <a:solidFill>
                  <a:schemeClr val="tx2"/>
                </a:solidFill>
                <a:latin typeface="Times New Roman" panose="02020603050405020304" pitchFamily="18" charset="0"/>
                <a:cs typeface="Times New Roman" panose="02020603050405020304" pitchFamily="18" charset="0"/>
              </a:rPr>
              <a:t>Внедрение современных вариативных программ, обеспечивающих исполнение показателей по охвату детей</a:t>
            </a:r>
            <a:endParaRPr lang="ru-RU" sz="2400" b="1" dirty="0">
              <a:solidFill>
                <a:schemeClr val="tx2"/>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4452926" y="5929330"/>
            <a:ext cx="3071834" cy="369332"/>
          </a:xfrm>
          <a:prstGeom prst="rect">
            <a:avLst/>
          </a:prstGeom>
          <a:noFill/>
        </p:spPr>
        <p:txBody>
          <a:bodyPr wrap="square" rtlCol="0">
            <a:spAutoFit/>
          </a:bodyPr>
          <a:lstStyle/>
          <a:p>
            <a:r>
              <a:rPr lang="ru-RU" dirty="0" err="1" smtClean="0"/>
              <a:t>Осинский</a:t>
            </a:r>
            <a:r>
              <a:rPr lang="ru-RU" dirty="0" smtClean="0"/>
              <a:t>  район</a:t>
            </a:r>
            <a:endParaRPr lang="ru-RU" dirty="0"/>
          </a:p>
        </p:txBody>
      </p:sp>
      <p:pic>
        <p:nvPicPr>
          <p:cNvPr id="4098" name="Picture 2" descr="C:\Users\user\Desktop\осин.png"/>
          <p:cNvPicPr>
            <a:picLocks noChangeAspect="1" noChangeArrowheads="1"/>
          </p:cNvPicPr>
          <p:nvPr/>
        </p:nvPicPr>
        <p:blipFill>
          <a:blip r:embed="rId2"/>
          <a:srcRect t="21875" b="16666"/>
          <a:stretch>
            <a:fillRect/>
          </a:stretch>
        </p:blipFill>
        <p:spPr bwMode="auto">
          <a:xfrm>
            <a:off x="0" y="1500174"/>
            <a:ext cx="12192000" cy="4214842"/>
          </a:xfrm>
          <a:prstGeom prst="rect">
            <a:avLst/>
          </a:prstGeom>
          <a:noFill/>
        </p:spPr>
      </p:pic>
    </p:spTree>
    <p:extLst>
      <p:ext uri="{BB962C8B-B14F-4D97-AF65-F5344CB8AC3E}">
        <p14:creationId xmlns:p14="http://schemas.microsoft.com/office/powerpoint/2010/main" val="9269157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312024" y="1340768"/>
            <a:ext cx="5376597" cy="3024336"/>
          </a:xfrm>
        </p:spPr>
        <p:txBody>
          <a:bodyPr>
            <a:noAutofit/>
          </a:bodyPr>
          <a:lstStyle/>
          <a:p>
            <a:pPr marL="0" indent="0">
              <a:buNone/>
            </a:pPr>
            <a:r>
              <a:rPr lang="ru-RU" sz="2400" b="1" dirty="0" smtClean="0">
                <a:latin typeface="Times New Roman" pitchFamily="18" charset="0"/>
                <a:cs typeface="Times New Roman" pitchFamily="18" charset="0"/>
              </a:rPr>
              <a:t>Контакты:  </a:t>
            </a:r>
            <a:r>
              <a:rPr lang="ru-RU" sz="2400" dirty="0" smtClean="0">
                <a:latin typeface="Times New Roman" pitchFamily="18" charset="0"/>
                <a:cs typeface="Times New Roman" pitchFamily="18" charset="0"/>
              </a:rPr>
              <a:t>г. Иркутск, </a:t>
            </a:r>
          </a:p>
          <a:p>
            <a:pPr marL="0" indent="0">
              <a:buNone/>
            </a:pPr>
            <a:r>
              <a:rPr lang="ru-RU" sz="2400" dirty="0" smtClean="0">
                <a:latin typeface="Times New Roman" pitchFamily="18" charset="0"/>
                <a:cs typeface="Times New Roman" pitchFamily="18" charset="0"/>
              </a:rPr>
              <a:t>ул. 1-я </a:t>
            </a:r>
            <a:r>
              <a:rPr lang="ru-RU" sz="2400" dirty="0" err="1" smtClean="0">
                <a:latin typeface="Times New Roman" pitchFamily="18" charset="0"/>
                <a:cs typeface="Times New Roman" pitchFamily="18" charset="0"/>
              </a:rPr>
              <a:t>Красноказачья</a:t>
            </a:r>
            <a:r>
              <a:rPr lang="ru-RU" sz="2400" dirty="0" smtClean="0">
                <a:latin typeface="Times New Roman" pitchFamily="18" charset="0"/>
                <a:cs typeface="Times New Roman" pitchFamily="18" charset="0"/>
              </a:rPr>
              <a:t>, д. 9</a:t>
            </a:r>
            <a:endParaRPr lang="en-US" sz="2400" dirty="0" smtClean="0">
              <a:latin typeface="Times New Roman" pitchFamily="18" charset="0"/>
              <a:cs typeface="Times New Roman" pitchFamily="18" charset="0"/>
            </a:endParaRPr>
          </a:p>
          <a:p>
            <a:pPr marL="0" indent="0">
              <a:buNone/>
            </a:pPr>
            <a:r>
              <a:rPr lang="ru-RU" sz="2400" dirty="0" smtClean="0">
                <a:latin typeface="Times New Roman" pitchFamily="18" charset="0"/>
                <a:cs typeface="Times New Roman" pitchFamily="18" charset="0"/>
              </a:rPr>
              <a:t>Сайт: </a:t>
            </a:r>
            <a:r>
              <a:rPr lang="en-US" sz="2400" dirty="0" smtClean="0">
                <a:latin typeface="Times New Roman" pitchFamily="18" charset="0"/>
                <a:cs typeface="Times New Roman" pitchFamily="18" charset="0"/>
                <a:hlinkClick r:id="rId2"/>
              </a:rPr>
              <a:t>http://</a:t>
            </a:r>
            <a:r>
              <a:rPr lang="ru-RU" sz="2400" dirty="0" smtClean="0">
                <a:latin typeface="Times New Roman" pitchFamily="18" charset="0"/>
                <a:cs typeface="Times New Roman" pitchFamily="18" charset="0"/>
                <a:hlinkClick r:id="rId2"/>
              </a:rPr>
              <a:t>детирк38.рф/</a:t>
            </a:r>
            <a:endParaRPr lang="ru-RU" sz="2400" dirty="0" smtClean="0">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E-mail</a:t>
            </a:r>
            <a:r>
              <a:rPr lang="ru-RU"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hlinkClick r:id="rId3"/>
              </a:rPr>
              <a:t>detirk</a:t>
            </a:r>
            <a:r>
              <a:rPr lang="ru-RU" sz="2400" dirty="0" smtClean="0">
                <a:latin typeface="Times New Roman" pitchFamily="18" charset="0"/>
                <a:cs typeface="Times New Roman" pitchFamily="18" charset="0"/>
                <a:hlinkClick r:id="rId3"/>
              </a:rPr>
              <a:t>38</a:t>
            </a:r>
            <a:r>
              <a:rPr lang="en-US" sz="2400" dirty="0" smtClean="0">
                <a:latin typeface="Times New Roman" pitchFamily="18" charset="0"/>
                <a:cs typeface="Times New Roman" pitchFamily="18" charset="0"/>
                <a:hlinkClick r:id="rId3"/>
              </a:rPr>
              <a:t>@</a:t>
            </a:r>
            <a:r>
              <a:rPr lang="en-US" sz="2400" dirty="0" err="1" smtClean="0">
                <a:latin typeface="Times New Roman" pitchFamily="18" charset="0"/>
                <a:cs typeface="Times New Roman" pitchFamily="18" charset="0"/>
                <a:hlinkClick r:id="rId3"/>
              </a:rPr>
              <a:t>mail.ru</a:t>
            </a:r>
            <a:endParaRPr lang="en-US" sz="2400" dirty="0" smtClean="0">
              <a:latin typeface="Times New Roman" pitchFamily="18" charset="0"/>
              <a:cs typeface="Times New Roman" pitchFamily="18" charset="0"/>
            </a:endParaRPr>
          </a:p>
          <a:p>
            <a:pPr marL="0" indent="0">
              <a:buNone/>
            </a:pPr>
            <a:r>
              <a:rPr lang="ru-RU" sz="2400" b="1" dirty="0" smtClean="0">
                <a:latin typeface="Times New Roman" pitchFamily="18" charset="0"/>
                <a:cs typeface="Times New Roman" pitchFamily="18" charset="0"/>
              </a:rPr>
              <a:t>Региональный модельный центр</a:t>
            </a:r>
          </a:p>
          <a:p>
            <a:pPr marL="0" indent="0">
              <a:buNone/>
            </a:pPr>
            <a:r>
              <a:rPr lang="ru-RU" sz="2400" dirty="0" smtClean="0">
                <a:latin typeface="Times New Roman" pitchFamily="18" charset="0"/>
                <a:cs typeface="Times New Roman" pitchFamily="18" charset="0"/>
              </a:rPr>
              <a:t>Тел.: 8 (3952) 500-448, доб.9</a:t>
            </a:r>
          </a:p>
          <a:p>
            <a:pPr marL="0" indent="0">
              <a:buNone/>
            </a:pPr>
            <a:r>
              <a:rPr lang="en-US" sz="2400" dirty="0" smtClean="0">
                <a:latin typeface="Times New Roman" pitchFamily="18" charset="0"/>
                <a:cs typeface="Times New Roman" pitchFamily="18" charset="0"/>
              </a:rPr>
              <a:t>E-mail</a:t>
            </a:r>
            <a:r>
              <a:rPr lang="ru-RU"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hlinkClick r:id="rId4"/>
              </a:rPr>
              <a:t>rmc@detirk.ru</a:t>
            </a:r>
            <a:endParaRPr lang="ru-RU" sz="2400" dirty="0" smtClean="0">
              <a:latin typeface="Times New Roman" pitchFamily="18" charset="0"/>
              <a:cs typeface="Times New Roman" pitchFamily="18" charset="0"/>
            </a:endParaRPr>
          </a:p>
          <a:p>
            <a:pPr marL="0" indent="0">
              <a:buNone/>
            </a:pPr>
            <a:r>
              <a:rPr lang="ru-RU" sz="2400" b="1" dirty="0" smtClean="0">
                <a:latin typeface="Times New Roman" pitchFamily="18" charset="0"/>
                <a:cs typeface="Times New Roman" pitchFamily="18" charset="0"/>
              </a:rPr>
              <a:t>Тех.поддержка Навигатора</a:t>
            </a:r>
            <a:endParaRPr lang="en-US" sz="2400" b="1" dirty="0" smtClean="0">
              <a:latin typeface="Times New Roman" pitchFamily="18" charset="0"/>
              <a:cs typeface="Times New Roman" pitchFamily="18" charset="0"/>
            </a:endParaRPr>
          </a:p>
          <a:p>
            <a:pPr marL="0" indent="0">
              <a:buNone/>
            </a:pPr>
            <a:r>
              <a:rPr lang="ru-RU" sz="2400" dirty="0" smtClean="0">
                <a:latin typeface="Times New Roman" pitchFamily="18" charset="0"/>
                <a:cs typeface="Times New Roman" pitchFamily="18" charset="0"/>
              </a:rPr>
              <a:t>Тел. 8 (395)2 500-448, доб.5</a:t>
            </a:r>
          </a:p>
          <a:p>
            <a:pPr marL="0" indent="0">
              <a:buNone/>
            </a:pPr>
            <a:r>
              <a:rPr lang="en-US" sz="2400" dirty="0" smtClean="0">
                <a:latin typeface="Times New Roman" pitchFamily="18" charset="0"/>
                <a:cs typeface="Times New Roman" pitchFamily="18" charset="0"/>
              </a:rPr>
              <a:t>E-mail: </a:t>
            </a:r>
            <a:r>
              <a:rPr lang="en-US" sz="2400" u="sng" dirty="0" smtClean="0">
                <a:latin typeface="Times New Roman" pitchFamily="18" charset="0"/>
                <a:cs typeface="Times New Roman" pitchFamily="18" charset="0"/>
                <a:hlinkClick r:id="rId5"/>
              </a:rPr>
              <a:t>navigator.detirk@yandex.ru</a:t>
            </a:r>
            <a:endParaRPr lang="ru-RU" sz="2400" dirty="0" smtClean="0">
              <a:latin typeface="Times New Roman" pitchFamily="18" charset="0"/>
              <a:cs typeface="Times New Roman" pitchFamily="18" charset="0"/>
            </a:endParaRPr>
          </a:p>
          <a:p>
            <a:pPr marL="0" indent="0">
              <a:buNone/>
            </a:pPr>
            <a:endParaRPr lang="ru-RU" sz="2400" dirty="0">
              <a:latin typeface="Times New Roman" pitchFamily="18" charset="0"/>
              <a:cs typeface="Times New Roman" pitchFamily="18" charset="0"/>
            </a:endParaRPr>
          </a:p>
        </p:txBody>
      </p:sp>
      <p:pic>
        <p:nvPicPr>
          <p:cNvPr id="4" name="Рисунок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0961" y="3311549"/>
            <a:ext cx="2857520" cy="2834726"/>
          </a:xfrm>
          <a:prstGeom prst="rect">
            <a:avLst/>
          </a:prstGeom>
        </p:spPr>
      </p:pic>
      <p:sp>
        <p:nvSpPr>
          <p:cNvPr id="5" name="TextBox 4"/>
          <p:cNvSpPr txBox="1"/>
          <p:nvPr/>
        </p:nvSpPr>
        <p:spPr>
          <a:xfrm>
            <a:off x="2063552" y="188641"/>
            <a:ext cx="9793088" cy="646331"/>
          </a:xfrm>
          <a:prstGeom prst="rect">
            <a:avLst/>
          </a:prstGeom>
          <a:noFill/>
        </p:spPr>
        <p:txBody>
          <a:bodyPr wrap="square" rtlCol="0">
            <a:spAutoFit/>
          </a:bodyPr>
          <a:lstStyle/>
          <a:p>
            <a:pPr algn="ctr"/>
            <a:r>
              <a:rPr lang="ru-RU" sz="3600" dirty="0" smtClean="0">
                <a:solidFill>
                  <a:srgbClr val="0070C0"/>
                </a:solidFill>
                <a:latin typeface="Times New Roman" pitchFamily="18" charset="0"/>
                <a:cs typeface="Times New Roman" pitchFamily="18" charset="0"/>
              </a:rPr>
              <a:t>Региональный модельный центр</a:t>
            </a:r>
            <a:endParaRPr lang="ru-RU" sz="3600" dirty="0">
              <a:solidFill>
                <a:srgbClr val="0070C0"/>
              </a:solidFill>
              <a:latin typeface="Times New Roman" pitchFamily="18" charset="0"/>
              <a:cs typeface="Times New Roman" pitchFamily="18" charset="0"/>
            </a:endParaRPr>
          </a:p>
        </p:txBody>
      </p:sp>
      <p:pic>
        <p:nvPicPr>
          <p:cNvPr id="6" name="Рисунок 5">
            <a:extLst>
              <a:ext uri="{FF2B5EF4-FFF2-40B4-BE49-F238E27FC236}">
                <a16:creationId xmlns:a16="http://schemas.microsoft.com/office/drawing/2014/main" xmlns="" id="{06F52702-85B3-45A2-AC9C-EB48AFC2A84F}"/>
              </a:ext>
            </a:extLst>
          </p:cNvPr>
          <p:cNvPicPr>
            <a:picLocks noChangeAspect="1"/>
          </p:cNvPicPr>
          <p:nvPr/>
        </p:nvPicPr>
        <p:blipFill>
          <a:blip r:embed="rId7" cstate="print"/>
          <a:stretch>
            <a:fillRect/>
          </a:stretch>
        </p:blipFill>
        <p:spPr>
          <a:xfrm>
            <a:off x="881026" y="357165"/>
            <a:ext cx="2286016" cy="2267019"/>
          </a:xfrm>
          <a:prstGeom prst="rect">
            <a:avLst/>
          </a:prstGeom>
        </p:spPr>
      </p:pic>
    </p:spTree>
    <p:extLst>
      <p:ext uri="{BB962C8B-B14F-4D97-AF65-F5344CB8AC3E}">
        <p14:creationId xmlns:p14="http://schemas.microsoft.com/office/powerpoint/2010/main" val="248902654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Тема1</Template>
  <TotalTime>6751</TotalTime>
  <Words>3751</Words>
  <Application>Microsoft Office PowerPoint</Application>
  <PresentationFormat>Широкоэкранный</PresentationFormat>
  <Paragraphs>1536</Paragraphs>
  <Slides>28</Slides>
  <Notes>11</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28</vt:i4>
      </vt:variant>
    </vt:vector>
  </HeadingPairs>
  <TitlesOfParts>
    <vt:vector size="32" baseType="lpstr">
      <vt:lpstr>Arial</vt:lpstr>
      <vt:lpstr>Calibri</vt:lpstr>
      <vt:lpstr>Times New Roman</vt:lpstr>
      <vt:lpstr>Тема Office</vt:lpstr>
      <vt:lpstr>Презентация PowerPoint</vt:lpstr>
      <vt:lpstr>Презентация PowerPoint</vt:lpstr>
      <vt:lpstr>Результаты регионального мониторинга Центров образования «Точка роста» в 2022 году.  Распоряжение МО ИО от 01.02.2021 года № 44-мр</vt:lpstr>
      <vt:lpstr>Результаты регионального мониторинга Центров образования «Точка роста» в 2022 году.  Распоряжение МО ИО от 01.02.2021 года № 44-мр</vt:lpstr>
      <vt:lpstr>Результаты регионального мониторинга Центров образования «Точка роста» в 2022 году.  Распоряжение МО ИО от 01.02.2021 года № 44-мр</vt:lpstr>
      <vt:lpstr>Результаты регионального мониторинга Центров образования «Точка роста» в 2022 году.  Распоряжение МО ИО от 01.02.2021 года № 44-мр</vt:lpstr>
      <vt:lpstr>Результаты регионального мониторинга Центров образования «Точка роста» в 2022 году.  Распоряжение МО ИО от 01.02.2021 года № 44-мр</vt:lpstr>
      <vt:lpstr>Результаты регионального мониторинга Центров образования «Точка роста» в 2022 году.  Распоряжение МО ИО от 01.02.2021 года № 44-мр</vt:lpstr>
      <vt:lpstr>Результаты регионального мониторинга Центров образования «Точка роста» в 2022 году.  Распоряжение МО ИО от 01.02.2021 года № 44-мр</vt:lpstr>
      <vt:lpstr>Результаты регионального мониторинга Центров образования «Точка роста» в 2022 году</vt:lpstr>
      <vt:lpstr>Особенности работы с дополнительными общеразвивающими программами в АИС Навигатор дополнительного образования детей</vt:lpstr>
      <vt:lpstr>Особенности работы с дополнительными общеразвивающими программами в АИС Навигатор дополнительного образования детей</vt:lpstr>
      <vt:lpstr>Особенности работы с дополнительными общеразвивающими программами в АИС Навигатор дополнительного образования детей</vt:lpstr>
      <vt:lpstr>Особенности работы с дополнительными общеразвивающими программами в АИС Навигатор дополнительного образования детей</vt:lpstr>
      <vt:lpstr>Особенности работы с дополнительными общеразвивающими программами в АИС Навигатор дополнительного образования детей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Модельный центр как ядро региональной системы дополнительного образования детей</dc:title>
  <dc:creator>Л.Е.. Конкина</dc:creator>
  <cp:lastModifiedBy>user</cp:lastModifiedBy>
  <cp:revision>439</cp:revision>
  <cp:lastPrinted>2020-02-19T06:51:39Z</cp:lastPrinted>
  <dcterms:created xsi:type="dcterms:W3CDTF">2019-03-05T11:02:11Z</dcterms:created>
  <dcterms:modified xsi:type="dcterms:W3CDTF">2022-10-28T03:22:42Z</dcterms:modified>
</cp:coreProperties>
</file>