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72" r:id="rId1"/>
  </p:sldMasterIdLst>
  <p:notesMasterIdLst>
    <p:notesMasterId r:id="rId27"/>
  </p:notesMasterIdLst>
  <p:sldIdLst>
    <p:sldId id="303" r:id="rId2"/>
    <p:sldId id="295" r:id="rId3"/>
    <p:sldId id="304" r:id="rId4"/>
    <p:sldId id="292" r:id="rId5"/>
    <p:sldId id="293" r:id="rId6"/>
    <p:sldId id="314" r:id="rId7"/>
    <p:sldId id="315" r:id="rId8"/>
    <p:sldId id="316" r:id="rId9"/>
    <p:sldId id="317" r:id="rId10"/>
    <p:sldId id="318" r:id="rId11"/>
    <p:sldId id="299" r:id="rId12"/>
    <p:sldId id="305" r:id="rId13"/>
    <p:sldId id="306" r:id="rId14"/>
    <p:sldId id="307" r:id="rId15"/>
    <p:sldId id="309" r:id="rId16"/>
    <p:sldId id="310" r:id="rId17"/>
    <p:sldId id="311" r:id="rId18"/>
    <p:sldId id="313" r:id="rId19"/>
    <p:sldId id="308" r:id="rId20"/>
    <p:sldId id="312" r:id="rId21"/>
    <p:sldId id="319" r:id="rId22"/>
    <p:sldId id="322" r:id="rId23"/>
    <p:sldId id="321" r:id="rId24"/>
    <p:sldId id="320" r:id="rId25"/>
    <p:sldId id="287" r:id="rId26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8D5007C-6042-4C28-BB71-0C97EB9717CE}">
          <p14:sldIdLst>
            <p14:sldId id="303"/>
            <p14:sldId id="295"/>
            <p14:sldId id="304"/>
            <p14:sldId id="292"/>
            <p14:sldId id="293"/>
            <p14:sldId id="314"/>
            <p14:sldId id="315"/>
            <p14:sldId id="316"/>
            <p14:sldId id="317"/>
            <p14:sldId id="318"/>
            <p14:sldId id="299"/>
            <p14:sldId id="305"/>
            <p14:sldId id="306"/>
            <p14:sldId id="307"/>
            <p14:sldId id="309"/>
            <p14:sldId id="310"/>
            <p14:sldId id="311"/>
            <p14:sldId id="313"/>
            <p14:sldId id="308"/>
            <p14:sldId id="312"/>
            <p14:sldId id="319"/>
            <p14:sldId id="322"/>
            <p14:sldId id="321"/>
            <p14:sldId id="320"/>
          </p14:sldIdLst>
        </p14:section>
        <p14:section name="Раздел без заголовка" id="{B269B405-C5BF-43B9-AE40-AE106E7D69E3}">
          <p14:sldIdLst>
            <p14:sldId id="2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EABB"/>
    <a:srgbClr val="FFB7B7"/>
    <a:srgbClr val="F7D6BB"/>
    <a:srgbClr val="FFB3B3"/>
    <a:srgbClr val="FFD1D1"/>
    <a:srgbClr val="FF8585"/>
    <a:srgbClr val="FF7D7D"/>
    <a:srgbClr val="1C7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86199" autoAdjust="0"/>
  </p:normalViewPr>
  <p:slideViewPr>
    <p:cSldViewPr>
      <p:cViewPr varScale="1">
        <p:scale>
          <a:sx n="95" d="100"/>
          <a:sy n="95" d="100"/>
        </p:scale>
        <p:origin x="1032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44108-3320-4272-93C4-BF6045C2905C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651320-B6FC-47DC-8C77-AE2A142C2A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26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549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18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18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395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405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9974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798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8618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5323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6212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8900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9954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3653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9518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8315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1102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5594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604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6092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7735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4109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8605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2882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257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3"/>
            <a:ext cx="36576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3"/>
            <a:ext cx="107696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90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detirk38@mail.ru" TargetMode="External"/><Relationship Id="rId7" Type="http://schemas.openxmlformats.org/officeDocument/2006/relationships/image" Target="../media/image4.png"/><Relationship Id="rId2" Type="http://schemas.openxmlformats.org/officeDocument/2006/relationships/hyperlink" Target="http://&#1076;&#1077;&#1090;&#1080;&#1088;&#1082;38.&#1088;&#1092;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mailto:navigator.detirk@yandex.ru" TargetMode="External"/><Relationship Id="rId4" Type="http://schemas.openxmlformats.org/officeDocument/2006/relationships/hyperlink" Target="mailto:rmc@detirk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381530" y="1792743"/>
            <a:ext cx="11259086" cy="30764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7200">
              <a:lnSpc>
                <a:spcPct val="125000"/>
              </a:lnSpc>
            </a:pPr>
            <a:r>
              <a:rPr lang="ru-RU" sz="3200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Исполнение Дорожной карты внедрения муниципального социального заказа на реализацию дополнительных общеобразовательных программ в 2023, 2024 </a:t>
            </a:r>
            <a:r>
              <a:rPr lang="ru-RU" sz="3200" b="1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гг</a:t>
            </a:r>
            <a:endParaRPr lang="ru-RU" sz="3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F52702-85B3-45A2-AC9C-EB48AFC2A84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663" y="127624"/>
            <a:ext cx="1572163" cy="15590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8" t="7700" r="13289" b="9370"/>
          <a:stretch/>
        </p:blipFill>
        <p:spPr>
          <a:xfrm>
            <a:off x="10481525" y="116632"/>
            <a:ext cx="1375115" cy="1400995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363BCA-97C5-4E84-9F26-74907FF4C7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9675" y="4561201"/>
            <a:ext cx="2830823" cy="245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798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466457" y="-99392"/>
            <a:ext cx="11174159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Дорожной карты внедрения муниципального социального заказа 2023 г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54D06498-6C46-423F-8647-16206E69A6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331974"/>
              </p:ext>
            </p:extLst>
          </p:nvPr>
        </p:nvGraphicFramePr>
        <p:xfrm>
          <a:off x="191344" y="548681"/>
          <a:ext cx="11881321" cy="5976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245787524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296874518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357371089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3315727984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1219982732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149247011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308467497"/>
                    </a:ext>
                  </a:extLst>
                </a:gridCol>
                <a:gridCol w="1584177">
                  <a:extLst>
                    <a:ext uri="{9D8B030D-6E8A-4147-A177-3AD203B41FA5}">
                      <a16:colId xmlns:a16="http://schemas.microsoft.com/office/drawing/2014/main" val="3709484284"/>
                    </a:ext>
                  </a:extLst>
                </a:gridCol>
              </a:tblGrid>
              <a:tr h="493712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 МО </a:t>
                      </a:r>
                    </a:p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выполнивших этап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Утверждение правового акта администрации муниципального образования Об организации оказания муниципальных услуг в социальной сфере при формировании муниципального социального заказа на оказание муниципальных услуг в социальной сфере (этап 2 ДК 2023)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Утверждение Порядка формирования муниципальных социальных заказов на оказание муниципальных услуг в социальной сфере, отнесенных к полномочиям органов местного самоуправления (наименование муниципального образования), о форме и сроках формирования отчета об их исполнении (этап 4 2023)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Утверждение порядка предоставления субсидии юридическим лицам, индивидуальным предпринимателям, физическим лицам – производителям товаров, работ, услуг на оплату соглашения в рамках социального заказа (этап 10 ДК 2023)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Утверждение акта муниципального образования, утверждающего порядки ведения реестров и выдачи социальных сертификатов в рамках социального заказа (этап 12 ДК 2023)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Утверждение правил заключения в электронной форме и подписания усиленной квалифицированной электронной подписью лица, имеющего право действовать от имени соответственно уполномоченного органа, исполнителя муниципальных услуг в социальной сфере, соглашений о финансовом обеспечении (возмещении) затрат, связанных с оказанием муниципальных услуг в социальной сфере в соответствии с социальным сертификатом на получение муниципальной услуги в социальной сфере (этап 14 ДК 2023)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Внесение изменений в локальные нормативные акты муниципальных исполнителей услуг (этап 16 ДК 2023)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Утверждение типовой формы соглашения, заключаемого по результатам отбора исполнителей муниципальных услуг в социальной сфере (этап 17 ДК 2023)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255955"/>
                  </a:ext>
                </a:extLst>
              </a:tr>
              <a:tr h="103954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7173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7366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C4EB973C-893A-4A47-B6A2-898F24D1E132}"/>
              </a:ext>
            </a:extLst>
          </p:cNvPr>
          <p:cNvSpPr/>
          <p:nvPr/>
        </p:nvSpPr>
        <p:spPr>
          <a:xfrm>
            <a:off x="47328" y="404664"/>
            <a:ext cx="11737304" cy="6358540"/>
          </a:xfrm>
          <a:prstGeom prst="round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66457" y="44624"/>
            <a:ext cx="1117415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Дорожной карты внедрения муниципального социального заказа 2023 г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995C804-21A0-4FFC-803E-36E19E56D40E}"/>
              </a:ext>
            </a:extLst>
          </p:cNvPr>
          <p:cNvSpPr/>
          <p:nvPr/>
        </p:nvSpPr>
        <p:spPr>
          <a:xfrm>
            <a:off x="402442" y="476672"/>
            <a:ext cx="511749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Не принято (не подписано) ни одного нормативно-правового акта в ДК 2023: 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ГО Свирск 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МР Иркутский (приняты 2 проекта)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МР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Качугский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МР Черемховский (приняты 2 проекта)</a:t>
            </a:r>
          </a:p>
          <a:p>
            <a:endParaRPr lang="ru-RU" sz="12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Принят без нарушений только один НПА: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МР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Зиминский</a:t>
            </a:r>
            <a:endParaRPr lang="ru-RU" sz="2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arenR"/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МР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Слюдянский</a:t>
            </a:r>
            <a:endParaRPr lang="en-US" sz="2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arenR"/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МР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Нижнеудинский</a:t>
            </a:r>
            <a:endParaRPr lang="ru-RU" sz="2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0C594A-3DEC-4C8D-9FD4-332E40C45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830" y="404664"/>
            <a:ext cx="1127713" cy="633803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AF99BA2-359C-4376-8BB6-FB4ECCC8A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4571" y="415658"/>
            <a:ext cx="1206106" cy="632650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F5AEA2D-A162-470D-B42C-5B923316F8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3881" y="424884"/>
            <a:ext cx="1178845" cy="631682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597FE29-F409-4808-9D09-E1D60721BF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6559" y="425176"/>
            <a:ext cx="1207953" cy="633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372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F72A5D1-D60F-4A05-B013-DF048C80E946}"/>
              </a:ext>
            </a:extLst>
          </p:cNvPr>
          <p:cNvSpPr txBox="1">
            <a:spLocks/>
          </p:cNvSpPr>
          <p:nvPr/>
        </p:nvSpPr>
        <p:spPr>
          <a:xfrm>
            <a:off x="466457" y="44624"/>
            <a:ext cx="11174159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Дорожной карты внедрения муниципального социального заказа 2024 г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0A828EB-C9BA-4757-A848-1BD2E8E880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572787"/>
              </p:ext>
            </p:extLst>
          </p:nvPr>
        </p:nvGraphicFramePr>
        <p:xfrm>
          <a:off x="188114" y="692696"/>
          <a:ext cx="11815772" cy="5904656"/>
        </p:xfrm>
        <a:graphic>
          <a:graphicData uri="http://schemas.openxmlformats.org/drawingml/2006/table">
            <a:tbl>
              <a:tblPr/>
              <a:tblGrid>
                <a:gridCol w="1371382">
                  <a:extLst>
                    <a:ext uri="{9D8B030D-6E8A-4147-A177-3AD203B41FA5}">
                      <a16:colId xmlns:a16="http://schemas.microsoft.com/office/drawing/2014/main" val="3632536197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3030919207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68869522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305301438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465583136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88650088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501773606"/>
                    </a:ext>
                  </a:extLst>
                </a:gridCol>
                <a:gridCol w="1361652">
                  <a:extLst>
                    <a:ext uri="{9D8B030D-6E8A-4147-A177-3AD203B41FA5}">
                      <a16:colId xmlns:a16="http://schemas.microsoft.com/office/drawing/2014/main" val="3624823245"/>
                    </a:ext>
                  </a:extLst>
                </a:gridCol>
                <a:gridCol w="1809930">
                  <a:extLst>
                    <a:ext uri="{9D8B030D-6E8A-4147-A177-3AD203B41FA5}">
                      <a16:colId xmlns:a16="http://schemas.microsoft.com/office/drawing/2014/main" val="769693428"/>
                    </a:ext>
                  </a:extLst>
                </a:gridCol>
              </a:tblGrid>
              <a:tr h="289830"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81" marR="7181" marT="7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Номер этапа Дорожной карты внедрения муниципального социального заказа 2024 г</a:t>
                      </a:r>
                    </a:p>
                  </a:txBody>
                  <a:tcPr marL="7181" marR="7181" marT="7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81" marR="7181" marT="7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81" marR="7181" marT="7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81" marR="7181" marT="7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852567"/>
                  </a:ext>
                </a:extLst>
              </a:tr>
              <a:tr h="28983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 МО </a:t>
                      </a:r>
                    </a:p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выполнивших этап</a:t>
                      </a:r>
                    </a:p>
                  </a:txBody>
                  <a:tcPr marL="7181" marR="7181" marT="7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181" marR="7181" marT="7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181" marR="7181" marT="7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7181" marR="7181" marT="7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7181" marR="7181" marT="7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9233526"/>
                  </a:ext>
                </a:extLst>
              </a:tr>
              <a:tr h="5059609">
                <a:tc vMerge="1"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81" marR="7181" marT="7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Утверждение Порядка определения нормативных затрат на оказание муниципальной услуги в соответствии с социальным сертификатом по реализации дополнительных общеразвивающих программ</a:t>
                      </a:r>
                    </a:p>
                  </a:txBody>
                  <a:tcPr marL="7181" marR="7181" marT="7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Расчет объемов муниципального социального заказа на оказание услуг по реализации дополнительных общеразвивающих программ</a:t>
                      </a:r>
                    </a:p>
                  </a:txBody>
                  <a:tcPr marL="7181" marR="7181" marT="7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Закрепление в местном бюджете средств на финансовое обеспечение персонифицированного финансирования</a:t>
                      </a:r>
                    </a:p>
                  </a:txBody>
                  <a:tcPr marL="7181" marR="7181" marT="7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Утверждение муниципального социального заказа на оказание услуг по реализации дополнительных общеразвивающих программ</a:t>
                      </a:r>
                    </a:p>
                  </a:txBody>
                  <a:tcPr marL="7181" marR="7181" marT="7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Утверждение программы персонифицированного финансирования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Утверждение уполномоченным органом нормативных затрат на человеко-час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Утверждение муниципальных НПА для приведения актов муниципалитета в соответствие с механикой работы федеральных информационных систем Утверждение муниципалитетом проектов актов, подготовленных в шаге 11 Дорожной карты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Принятие акта об утверждении порядка выдачи единого социального сертификата на получение двух и более муниципальных услуг в социальной сфере, которые включены в муниципальные социальные заказы одного или нескольких уполномоченных органов и оказание которых осуществляется в соответствии с социальным сертификатом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529522"/>
                  </a:ext>
                </a:extLst>
              </a:tr>
              <a:tr h="265387">
                <a:tc vMerge="1"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81" marR="7181" marT="7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5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4673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6EE0663-DBEE-46EE-BEAB-03D32F7AE53F}"/>
              </a:ext>
            </a:extLst>
          </p:cNvPr>
          <p:cNvSpPr txBox="1">
            <a:spLocks/>
          </p:cNvSpPr>
          <p:nvPr/>
        </p:nvSpPr>
        <p:spPr>
          <a:xfrm>
            <a:off x="466457" y="44624"/>
            <a:ext cx="1117415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Дорожной карты внедрения муниципального социального заказа 2024 г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59A3BD-888F-4784-8FB6-FF7459BDD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16" y="548680"/>
            <a:ext cx="11856640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16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6EE0663-DBEE-46EE-BEAB-03D32F7AE53F}"/>
              </a:ext>
            </a:extLst>
          </p:cNvPr>
          <p:cNvSpPr txBox="1">
            <a:spLocks/>
          </p:cNvSpPr>
          <p:nvPr/>
        </p:nvSpPr>
        <p:spPr>
          <a:xfrm>
            <a:off x="466457" y="44624"/>
            <a:ext cx="1117415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Дорожной карты внедрения муниципального социального заказа 2024 г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3E46154-6FE0-4EFF-AEA6-DD344F13D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4" y="467729"/>
            <a:ext cx="11784632" cy="584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086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6EE0663-DBEE-46EE-BEAB-03D32F7AE53F}"/>
              </a:ext>
            </a:extLst>
          </p:cNvPr>
          <p:cNvSpPr txBox="1">
            <a:spLocks/>
          </p:cNvSpPr>
          <p:nvPr/>
        </p:nvSpPr>
        <p:spPr>
          <a:xfrm>
            <a:off x="466457" y="44624"/>
            <a:ext cx="1117415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Дорожной карты внедрения муниципального социального заказа 2024 г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1528FEF-7F12-4B03-9D75-FEF2296E6E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4" y="476672"/>
            <a:ext cx="11856640" cy="5804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784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6EE0663-DBEE-46EE-BEAB-03D32F7AE53F}"/>
              </a:ext>
            </a:extLst>
          </p:cNvPr>
          <p:cNvSpPr txBox="1">
            <a:spLocks/>
          </p:cNvSpPr>
          <p:nvPr/>
        </p:nvSpPr>
        <p:spPr>
          <a:xfrm>
            <a:off x="466457" y="44624"/>
            <a:ext cx="1117415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Дорожной карты внедрения муниципального социального заказа 2024 г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FCFD49-85E4-4063-8E0B-9F9B1C5C23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4" y="476672"/>
            <a:ext cx="11784632" cy="585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705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6EE0663-DBEE-46EE-BEAB-03D32F7AE53F}"/>
              </a:ext>
            </a:extLst>
          </p:cNvPr>
          <p:cNvSpPr txBox="1">
            <a:spLocks/>
          </p:cNvSpPr>
          <p:nvPr/>
        </p:nvSpPr>
        <p:spPr>
          <a:xfrm>
            <a:off x="466457" y="44624"/>
            <a:ext cx="1117415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Дорожной карты внедрения муниципального социального заказа 2024 г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0C8E29-2D00-4C41-AC79-1D5131AC4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16" y="518188"/>
            <a:ext cx="11856640" cy="579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319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6EE0663-DBEE-46EE-BEAB-03D32F7AE53F}"/>
              </a:ext>
            </a:extLst>
          </p:cNvPr>
          <p:cNvSpPr txBox="1">
            <a:spLocks/>
          </p:cNvSpPr>
          <p:nvPr/>
        </p:nvSpPr>
        <p:spPr>
          <a:xfrm>
            <a:off x="466457" y="44624"/>
            <a:ext cx="1117415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Дорожной карты внедрения муниципального социального заказа 2024 г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98F135B-A3D6-4077-9CE7-E66F7F7F3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4" y="536124"/>
            <a:ext cx="11784632" cy="577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209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663070F-D9E5-48D5-8306-6A4C4D0D0B9A}"/>
              </a:ext>
            </a:extLst>
          </p:cNvPr>
          <p:cNvSpPr/>
          <p:nvPr/>
        </p:nvSpPr>
        <p:spPr>
          <a:xfrm>
            <a:off x="6985658" y="4874918"/>
            <a:ext cx="4078894" cy="1417665"/>
          </a:xfrm>
          <a:prstGeom prst="roundRect">
            <a:avLst/>
          </a:prstGeom>
          <a:solidFill>
            <a:srgbClr val="92D05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86599E51-B411-4B19-B548-86D44F31BF1B}"/>
              </a:ext>
            </a:extLst>
          </p:cNvPr>
          <p:cNvSpPr/>
          <p:nvPr/>
        </p:nvSpPr>
        <p:spPr>
          <a:xfrm>
            <a:off x="695400" y="4869160"/>
            <a:ext cx="4078894" cy="1417665"/>
          </a:xfrm>
          <a:prstGeom prst="roundRect">
            <a:avLst/>
          </a:prstGeom>
          <a:solidFill>
            <a:schemeClr val="tx2">
              <a:lumMod val="40000"/>
              <a:lumOff val="6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C2BA8222-6FEC-4A01-BDF4-6B9E05889013}"/>
              </a:ext>
            </a:extLst>
          </p:cNvPr>
          <p:cNvSpPr/>
          <p:nvPr/>
        </p:nvSpPr>
        <p:spPr>
          <a:xfrm>
            <a:off x="430452" y="476672"/>
            <a:ext cx="11318175" cy="4211810"/>
          </a:xfrm>
          <a:prstGeom prst="round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1FD238A-155C-4B3E-9518-A1F1B0259A99}"/>
              </a:ext>
            </a:extLst>
          </p:cNvPr>
          <p:cNvSpPr txBox="1">
            <a:spLocks/>
          </p:cNvSpPr>
          <p:nvPr/>
        </p:nvSpPr>
        <p:spPr>
          <a:xfrm>
            <a:off x="466457" y="44624"/>
            <a:ext cx="11462191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дорожных карт внедрения муниципального социального заказа в 2023 и 2024 г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31853D-9B50-4B02-A9DC-FDCB3B300FBB}"/>
              </a:ext>
            </a:extLst>
          </p:cNvPr>
          <p:cNvSpPr txBox="1"/>
          <p:nvPr/>
        </p:nvSpPr>
        <p:spPr>
          <a:xfrm>
            <a:off x="394449" y="692696"/>
            <a:ext cx="1131817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исполнить все юридические шаги дорожной карты (принять все нормативно-правовые акты) для полноценной работы по социальному заказу и переходу к дорожной карте 2024 года, это 1-4, 9-14, 16, 17 шаги</a:t>
            </a: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утверждения всех нормативно-правовых актов у муниципалитета нет юридической базы для оказания услуг по социальному заказу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8F1E31-F36F-4E63-A61E-9BEEF7D7C320}"/>
              </a:ext>
            </a:extLst>
          </p:cNvPr>
          <p:cNvSpPr txBox="1"/>
          <p:nvPr/>
        </p:nvSpPr>
        <p:spPr>
          <a:xfrm>
            <a:off x="760948" y="4977826"/>
            <a:ext cx="38948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юридических шагов дорожной карты 2023 года</a:t>
            </a:r>
            <a:endParaRPr lang="ru-RU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B914DF-713A-45F6-83C7-561C142F07EC}"/>
              </a:ext>
            </a:extLst>
          </p:cNvPr>
          <p:cNvSpPr txBox="1"/>
          <p:nvPr/>
        </p:nvSpPr>
        <p:spPr>
          <a:xfrm>
            <a:off x="6960096" y="5040177"/>
            <a:ext cx="40788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к дорожной карте 2024 года</a:t>
            </a:r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4AE99B27-7C7A-4462-BB67-22CC487B3ED2}"/>
              </a:ext>
            </a:extLst>
          </p:cNvPr>
          <p:cNvSpPr/>
          <p:nvPr/>
        </p:nvSpPr>
        <p:spPr>
          <a:xfrm>
            <a:off x="4938635" y="5040176"/>
            <a:ext cx="1733429" cy="954107"/>
          </a:xfrm>
          <a:prstGeom prst="rightArrow">
            <a:avLst/>
          </a:prstGeom>
          <a:gradFill flip="none" rotWithShape="1">
            <a:gsLst>
              <a:gs pos="20000">
                <a:schemeClr val="accent1">
                  <a:lumMod val="45000"/>
                  <a:lumOff val="55000"/>
                </a:schemeClr>
              </a:gs>
              <a:gs pos="80000">
                <a:srgbClr val="92D050"/>
              </a:gs>
            </a:gsLst>
            <a:lin ang="0" scaled="1"/>
            <a:tileRect/>
          </a:gra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168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0BD98D-E028-47E4-A84F-589A4FF5F5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28" y="188640"/>
            <a:ext cx="12112124" cy="652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22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6D40E5-6705-44DE-9C3A-DF459737B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28" y="98114"/>
            <a:ext cx="12072664" cy="672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606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2F4F2E5-E8C5-4B29-930F-89990EF6D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55" y="72008"/>
            <a:ext cx="1185729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890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EDDF8E2-6797-4CD1-97AA-02C85D86B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36" y="260648"/>
            <a:ext cx="11902922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793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4B7D1E-CB9D-4C2D-AFE6-C556EC115D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159764"/>
            <a:ext cx="11413373" cy="653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2272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0CFFF6C-F145-481A-A05C-78C9848CD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41" y="97729"/>
            <a:ext cx="11329383" cy="671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6994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7800E1-C215-4940-BCE7-87C69AF00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28" y="188640"/>
            <a:ext cx="12082577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0927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2510778-AA4D-4BE6-A845-10065DE7331C}"/>
              </a:ext>
            </a:extLst>
          </p:cNvPr>
          <p:cNvSpPr/>
          <p:nvPr/>
        </p:nvSpPr>
        <p:spPr>
          <a:xfrm>
            <a:off x="6427336" y="321671"/>
            <a:ext cx="5256584" cy="1556792"/>
          </a:xfrm>
          <a:prstGeom prst="round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DE50557-3B4B-4B32-A506-C1A4FF31C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52" y="107226"/>
            <a:ext cx="6009395" cy="61206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7E4D553-1497-4417-B16C-F7CC759A78DC}"/>
              </a:ext>
            </a:extLst>
          </p:cNvPr>
          <p:cNvSpPr txBox="1"/>
          <p:nvPr/>
        </p:nvSpPr>
        <p:spPr>
          <a:xfrm>
            <a:off x="6456040" y="517567"/>
            <a:ext cx="5486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Базе знаний Навигатора хранятся инструкции, в том числе по работе в рамках социального заказа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1D5EBCE-522F-40B9-B0BD-E635695D61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0705" y="2132856"/>
            <a:ext cx="8106201" cy="4564248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1640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6D1AE4B2-5AB4-4D2C-8099-BE8825449B6A}"/>
              </a:ext>
            </a:extLst>
          </p:cNvPr>
          <p:cNvSpPr/>
          <p:nvPr/>
        </p:nvSpPr>
        <p:spPr>
          <a:xfrm>
            <a:off x="9656674" y="1106160"/>
            <a:ext cx="2487998" cy="3416320"/>
          </a:xfrm>
          <a:prstGeom prst="round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D4C291-4B4B-4E90-A702-93A63F91B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28" y="111249"/>
            <a:ext cx="9577064" cy="66355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7923F0-F482-4E9A-926B-63EAC08364E3}"/>
              </a:ext>
            </a:extLst>
          </p:cNvPr>
          <p:cNvSpPr txBox="1"/>
          <p:nvPr/>
        </p:nvSpPr>
        <p:spPr>
          <a:xfrm>
            <a:off x="9656674" y="1106160"/>
            <a:ext cx="248799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 Навигаторе есть соглашения прошлого (2023) года, то их нужно удалить.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Инструкция также есть в Базе знаний</a:t>
            </a:r>
          </a:p>
        </p:txBody>
      </p:sp>
    </p:spTree>
    <p:extLst>
      <p:ext uri="{BB962C8B-B14F-4D97-AF65-F5344CB8AC3E}">
        <p14:creationId xmlns:p14="http://schemas.microsoft.com/office/powerpoint/2010/main" val="1568816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93CE1A-322A-4231-ABFC-76D9EE825733}"/>
              </a:ext>
            </a:extLst>
          </p:cNvPr>
          <p:cNvSpPr txBox="1"/>
          <p:nvPr/>
        </p:nvSpPr>
        <p:spPr>
          <a:xfrm>
            <a:off x="1055440" y="44624"/>
            <a:ext cx="972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социального заказа в информационной системе «Электронный бюджет»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FC7827-F609-441D-BA33-EC3E8DDDA8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4" y="424426"/>
            <a:ext cx="5769043" cy="628955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67DA633-95DF-4C50-97EF-CCF5D4A9D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7888" y="413956"/>
            <a:ext cx="6912768" cy="6340484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87599CA4-22C1-4DBC-8BD9-979E4A6EA6B0}"/>
              </a:ext>
            </a:extLst>
          </p:cNvPr>
          <p:cNvSpPr/>
          <p:nvPr/>
        </p:nvSpPr>
        <p:spPr>
          <a:xfrm>
            <a:off x="5663952" y="2520280"/>
            <a:ext cx="6048672" cy="764704"/>
          </a:xfrm>
          <a:prstGeom prst="roundRect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5029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93CE1A-322A-4231-ABFC-76D9EE825733}"/>
              </a:ext>
            </a:extLst>
          </p:cNvPr>
          <p:cNvSpPr txBox="1"/>
          <p:nvPr/>
        </p:nvSpPr>
        <p:spPr>
          <a:xfrm>
            <a:off x="1055440" y="44624"/>
            <a:ext cx="972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социального заказа в информационной системе «Электронный бюджет»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645EAA-1162-4382-A3E3-00A7D2A72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042" y="360040"/>
            <a:ext cx="5176878" cy="630932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2E825C-1D29-42AC-820A-5AB5AAB4E9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9736" y="585356"/>
            <a:ext cx="8383102" cy="615601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87599CA4-22C1-4DBC-8BD9-979E4A6EA6B0}"/>
              </a:ext>
            </a:extLst>
          </p:cNvPr>
          <p:cNvSpPr/>
          <p:nvPr/>
        </p:nvSpPr>
        <p:spPr>
          <a:xfrm>
            <a:off x="4727848" y="585356"/>
            <a:ext cx="6912768" cy="2411596"/>
          </a:xfrm>
          <a:prstGeom prst="roundRect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6908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93CE1A-322A-4231-ABFC-76D9EE825733}"/>
              </a:ext>
            </a:extLst>
          </p:cNvPr>
          <p:cNvSpPr txBox="1"/>
          <p:nvPr/>
        </p:nvSpPr>
        <p:spPr>
          <a:xfrm>
            <a:off x="1055440" y="44624"/>
            <a:ext cx="972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социального заказа в информационной системе «Электронный бюджет»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743E1DE-F2FB-44F7-A305-75A8E15014DD}"/>
              </a:ext>
            </a:extLst>
          </p:cNvPr>
          <p:cNvGraphicFramePr>
            <a:graphicFrameLocks noGrp="1"/>
          </p:cNvGraphicFramePr>
          <p:nvPr/>
        </p:nvGraphicFramePr>
        <p:xfrm>
          <a:off x="335360" y="404664"/>
          <a:ext cx="11521281" cy="6297342"/>
        </p:xfrm>
        <a:graphic>
          <a:graphicData uri="http://schemas.openxmlformats.org/drawingml/2006/table">
            <a:tbl>
              <a:tblPr/>
              <a:tblGrid>
                <a:gridCol w="733839">
                  <a:extLst>
                    <a:ext uri="{9D8B030D-6E8A-4147-A177-3AD203B41FA5}">
                      <a16:colId xmlns:a16="http://schemas.microsoft.com/office/drawing/2014/main" val="1842579560"/>
                    </a:ext>
                  </a:extLst>
                </a:gridCol>
                <a:gridCol w="2461844">
                  <a:extLst>
                    <a:ext uri="{9D8B030D-6E8A-4147-A177-3AD203B41FA5}">
                      <a16:colId xmlns:a16="http://schemas.microsoft.com/office/drawing/2014/main" val="385956629"/>
                    </a:ext>
                  </a:extLst>
                </a:gridCol>
                <a:gridCol w="2388353">
                  <a:extLst>
                    <a:ext uri="{9D8B030D-6E8A-4147-A177-3AD203B41FA5}">
                      <a16:colId xmlns:a16="http://schemas.microsoft.com/office/drawing/2014/main" val="980488707"/>
                    </a:ext>
                  </a:extLst>
                </a:gridCol>
                <a:gridCol w="1766036">
                  <a:extLst>
                    <a:ext uri="{9D8B030D-6E8A-4147-A177-3AD203B41FA5}">
                      <a16:colId xmlns:a16="http://schemas.microsoft.com/office/drawing/2014/main" val="2700037527"/>
                    </a:ext>
                  </a:extLst>
                </a:gridCol>
                <a:gridCol w="2388353">
                  <a:extLst>
                    <a:ext uri="{9D8B030D-6E8A-4147-A177-3AD203B41FA5}">
                      <a16:colId xmlns:a16="http://schemas.microsoft.com/office/drawing/2014/main" val="997571855"/>
                    </a:ext>
                  </a:extLst>
                </a:gridCol>
                <a:gridCol w="1782856">
                  <a:extLst>
                    <a:ext uri="{9D8B030D-6E8A-4147-A177-3AD203B41FA5}">
                      <a16:colId xmlns:a16="http://schemas.microsoft.com/office/drawing/2014/main" val="2927205402"/>
                    </a:ext>
                  </a:extLst>
                </a:gridCol>
              </a:tblGrid>
              <a:tr h="719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Муниципалитет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СЗ на 2023 г утвержден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Размещение СЗ в ЭБ за 2023 г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СЗ на 2024 г утвержден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Размещение СЗ в ЭБ за 2024 г (данные МО)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0804657"/>
                  </a:ext>
                </a:extLst>
              </a:tr>
              <a:tr h="245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 Зима</a:t>
                      </a:r>
                    </a:p>
                  </a:txBody>
                  <a:tcPr marL="8754" marR="8754" marT="8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232151"/>
                  </a:ext>
                </a:extLst>
              </a:tr>
              <a:tr h="245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 Тулун</a:t>
                      </a:r>
                    </a:p>
                  </a:txBody>
                  <a:tcPr marL="8754" marR="8754" marT="8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010050"/>
                  </a:ext>
                </a:extLst>
              </a:tr>
              <a:tr h="245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 Усть-Илимск</a:t>
                      </a:r>
                    </a:p>
                  </a:txBody>
                  <a:tcPr marL="8754" marR="8754" marT="8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0444388"/>
                  </a:ext>
                </a:extLst>
              </a:tr>
              <a:tr h="245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Жигаловский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4" marR="8754" marT="8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399405"/>
                  </a:ext>
                </a:extLst>
              </a:tr>
              <a:tr h="245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Заларинский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4" marR="8754" marT="8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131016"/>
                  </a:ext>
                </a:extLst>
              </a:tr>
              <a:tr h="245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Казачинско-Ленский</a:t>
                      </a:r>
                    </a:p>
                  </a:txBody>
                  <a:tcPr marL="8754" marR="8754" marT="8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8924743"/>
                  </a:ext>
                </a:extLst>
              </a:tr>
              <a:tr h="245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Нукутский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4" marR="8754" marT="8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432890"/>
                  </a:ext>
                </a:extLst>
              </a:tr>
              <a:tr h="245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Усть-Илимский</a:t>
                      </a:r>
                    </a:p>
                  </a:txBody>
                  <a:tcPr marL="8754" marR="8754" marT="8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9399564"/>
                  </a:ext>
                </a:extLst>
              </a:tr>
              <a:tr h="245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Усть-Кутский</a:t>
                      </a:r>
                    </a:p>
                  </a:txBody>
                  <a:tcPr marL="8754" marR="8754" marT="8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208493"/>
                  </a:ext>
                </a:extLst>
              </a:tr>
              <a:tr h="245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Усть-Удинский</a:t>
                      </a:r>
                    </a:p>
                  </a:txBody>
                  <a:tcPr marL="8754" marR="8754" marT="8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354160"/>
                  </a:ext>
                </a:extLst>
              </a:tr>
              <a:tr h="245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Чунский</a:t>
                      </a:r>
                    </a:p>
                  </a:txBody>
                  <a:tcPr marL="8754" marR="8754" marT="8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3313099"/>
                  </a:ext>
                </a:extLst>
              </a:tr>
              <a:tr h="245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Шелеховский</a:t>
                      </a:r>
                    </a:p>
                  </a:txBody>
                  <a:tcPr marL="8754" marR="8754" marT="8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91508"/>
                  </a:ext>
                </a:extLst>
              </a:tr>
              <a:tr h="245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Братский</a:t>
                      </a:r>
                    </a:p>
                  </a:txBody>
                  <a:tcPr marL="8754" marR="8754" marT="8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в ДК 24 г отсутствует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да*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024356"/>
                  </a:ext>
                </a:extLst>
              </a:tr>
              <a:tr h="245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 Бодайбо и район</a:t>
                      </a:r>
                    </a:p>
                  </a:txBody>
                  <a:tcPr marL="8754" marR="8754" marT="8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941714"/>
                  </a:ext>
                </a:extLst>
              </a:tr>
              <a:tr h="245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 Братск</a:t>
                      </a:r>
                    </a:p>
                  </a:txBody>
                  <a:tcPr marL="8754" marR="8754" marT="8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976959"/>
                  </a:ext>
                </a:extLst>
              </a:tr>
              <a:tr h="245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 Иркутск</a:t>
                      </a:r>
                    </a:p>
                  </a:txBody>
                  <a:tcPr marL="8754" marR="8754" marT="8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7244404"/>
                  </a:ext>
                </a:extLst>
              </a:tr>
              <a:tr h="245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 Саянск</a:t>
                      </a:r>
                    </a:p>
                  </a:txBody>
                  <a:tcPr marL="8754" marR="8754" marT="8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323926"/>
                  </a:ext>
                </a:extLst>
              </a:tr>
              <a:tr h="245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 Свирск</a:t>
                      </a:r>
                    </a:p>
                  </a:txBody>
                  <a:tcPr marL="8754" marR="8754" marT="8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79351"/>
                  </a:ext>
                </a:extLst>
              </a:tr>
              <a:tr h="245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 Усолье-Сибирское</a:t>
                      </a:r>
                    </a:p>
                  </a:txBody>
                  <a:tcPr marL="8754" marR="8754" marT="8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7708591"/>
                  </a:ext>
                </a:extLst>
              </a:tr>
              <a:tr h="245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 Черемхово</a:t>
                      </a:r>
                    </a:p>
                  </a:txBody>
                  <a:tcPr marL="8754" marR="8754" marT="8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802674"/>
                  </a:ext>
                </a:extLst>
              </a:tr>
              <a:tr h="245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 Ангарское</a:t>
                      </a:r>
                    </a:p>
                  </a:txBody>
                  <a:tcPr marL="8754" marR="8754" marT="8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02818"/>
                  </a:ext>
                </a:extLst>
              </a:tr>
              <a:tr h="245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Аларский</a:t>
                      </a:r>
                    </a:p>
                  </a:txBody>
                  <a:tcPr marL="8754" marR="8754" marT="8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160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14131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93CE1A-322A-4231-ABFC-76D9EE825733}"/>
              </a:ext>
            </a:extLst>
          </p:cNvPr>
          <p:cNvSpPr txBox="1"/>
          <p:nvPr/>
        </p:nvSpPr>
        <p:spPr>
          <a:xfrm>
            <a:off x="1055440" y="44624"/>
            <a:ext cx="972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социального заказа в информационной системе «Электронный бюджет»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743E1DE-F2FB-44F7-A305-75A8E15014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242614"/>
              </p:ext>
            </p:extLst>
          </p:nvPr>
        </p:nvGraphicFramePr>
        <p:xfrm>
          <a:off x="335360" y="434798"/>
          <a:ext cx="11593289" cy="6162554"/>
        </p:xfrm>
        <a:graphic>
          <a:graphicData uri="http://schemas.openxmlformats.org/drawingml/2006/table">
            <a:tbl>
              <a:tblPr/>
              <a:tblGrid>
                <a:gridCol w="738426">
                  <a:extLst>
                    <a:ext uri="{9D8B030D-6E8A-4147-A177-3AD203B41FA5}">
                      <a16:colId xmlns:a16="http://schemas.microsoft.com/office/drawing/2014/main" val="1842579560"/>
                    </a:ext>
                  </a:extLst>
                </a:gridCol>
                <a:gridCol w="2477230">
                  <a:extLst>
                    <a:ext uri="{9D8B030D-6E8A-4147-A177-3AD203B41FA5}">
                      <a16:colId xmlns:a16="http://schemas.microsoft.com/office/drawing/2014/main" val="385956629"/>
                    </a:ext>
                  </a:extLst>
                </a:gridCol>
                <a:gridCol w="2403280">
                  <a:extLst>
                    <a:ext uri="{9D8B030D-6E8A-4147-A177-3AD203B41FA5}">
                      <a16:colId xmlns:a16="http://schemas.microsoft.com/office/drawing/2014/main" val="980488707"/>
                    </a:ext>
                  </a:extLst>
                </a:gridCol>
                <a:gridCol w="1777074">
                  <a:extLst>
                    <a:ext uri="{9D8B030D-6E8A-4147-A177-3AD203B41FA5}">
                      <a16:colId xmlns:a16="http://schemas.microsoft.com/office/drawing/2014/main" val="2700037527"/>
                    </a:ext>
                  </a:extLst>
                </a:gridCol>
                <a:gridCol w="2301522">
                  <a:extLst>
                    <a:ext uri="{9D8B030D-6E8A-4147-A177-3AD203B41FA5}">
                      <a16:colId xmlns:a16="http://schemas.microsoft.com/office/drawing/2014/main" val="997571855"/>
                    </a:ext>
                  </a:extLst>
                </a:gridCol>
                <a:gridCol w="1895757">
                  <a:extLst>
                    <a:ext uri="{9D8B030D-6E8A-4147-A177-3AD203B41FA5}">
                      <a16:colId xmlns:a16="http://schemas.microsoft.com/office/drawing/2014/main" val="2927205402"/>
                    </a:ext>
                  </a:extLst>
                </a:gridCol>
              </a:tblGrid>
              <a:tr h="5926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Муниципалитет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СЗ на 2023 г утвержден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Размещение СЗ в ЭБ за 2023 г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СЗ на 2024 г утвержден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Размещение СЗ в ЭБ за 2024 г (данные МО)</a:t>
                      </a:r>
                    </a:p>
                  </a:txBody>
                  <a:tcPr marL="8754" marR="8754" marT="8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0804657"/>
                  </a:ext>
                </a:extLst>
              </a:tr>
              <a:tr h="271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Балаганский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232151"/>
                  </a:ext>
                </a:extLst>
              </a:tr>
              <a:tr h="271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Баяндаевский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010050"/>
                  </a:ext>
                </a:extLst>
              </a:tr>
              <a:tr h="271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Боханский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0444388"/>
                  </a:ext>
                </a:extLst>
              </a:tr>
              <a:tr h="271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Зиминский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399405"/>
                  </a:ext>
                </a:extLst>
              </a:tr>
              <a:tr h="271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Иркутский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131016"/>
                  </a:ext>
                </a:extLst>
              </a:tr>
              <a:tr h="271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Катангский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8924743"/>
                  </a:ext>
                </a:extLst>
              </a:tr>
              <a:tr h="271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Качугский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432890"/>
                  </a:ext>
                </a:extLst>
              </a:tr>
              <a:tr h="271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Киренский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9399564"/>
                  </a:ext>
                </a:extLst>
              </a:tr>
              <a:tr h="271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Куйтунский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208493"/>
                  </a:ext>
                </a:extLst>
              </a:tr>
              <a:tr h="271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Мамско-Чуйский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354160"/>
                  </a:ext>
                </a:extLst>
              </a:tr>
              <a:tr h="271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Нижнеилимский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3313099"/>
                  </a:ext>
                </a:extLst>
              </a:tr>
              <a:tr h="271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Нижнеудинский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91508"/>
                  </a:ext>
                </a:extLst>
              </a:tr>
              <a:tr h="271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Ольхонский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024356"/>
                  </a:ext>
                </a:extLst>
              </a:tr>
              <a:tr h="271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Осинский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941714"/>
                  </a:ext>
                </a:extLst>
              </a:tr>
              <a:tr h="271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Слюдянский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976959"/>
                  </a:ext>
                </a:extLst>
              </a:tr>
              <a:tr h="271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Тайшетский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7244404"/>
                  </a:ext>
                </a:extLst>
              </a:tr>
              <a:tr h="271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Тулунский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323926"/>
                  </a:ext>
                </a:extLst>
              </a:tr>
              <a:tr h="271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Усольский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79351"/>
                  </a:ext>
                </a:extLst>
              </a:tr>
              <a:tr h="271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Черемховский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7708591"/>
                  </a:ext>
                </a:extLst>
              </a:tr>
              <a:tr h="271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МР Эхирит-Булагатский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 данных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802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88548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12024" y="1340768"/>
            <a:ext cx="5376597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Контакты: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г. Иркутск, 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ул. 1-я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Красноказачья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д. 9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Сайт: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hlinkClick r:id="rId2"/>
              </a:rPr>
              <a:t>http://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hlinkClick r:id="rId2"/>
              </a:rPr>
              <a:t>детирк38.рф/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hlinkClick r:id="rId3"/>
              </a:rPr>
              <a:t>detirk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hlinkClick r:id="rId3"/>
              </a:rPr>
              <a:t>38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hlinkClick r:id="rId3"/>
              </a:rPr>
              <a:t>@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hlinkClick r:id="rId3"/>
              </a:rPr>
              <a:t>mail.ru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Региональный модельный центр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Тел.: 8 (3952) 500-448, доб.9</a:t>
            </a:r>
          </a:p>
          <a:p>
            <a:pPr marL="0" indent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hlinkClick r:id="rId4"/>
              </a:rPr>
              <a:t>rmc@detirk.ru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Тех.поддержка Навигатора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Тел. 8 (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3952)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500-448, доб.5</a:t>
            </a:r>
          </a:p>
          <a:p>
            <a:pPr marL="0" indent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E-mail: </a:t>
            </a:r>
            <a:r>
              <a:rPr lang="en-US" sz="2400" u="sng" dirty="0">
                <a:latin typeface="Times New Roman" pitchFamily="18" charset="0"/>
                <a:cs typeface="Times New Roman" pitchFamily="18" charset="0"/>
                <a:hlinkClick r:id="rId5"/>
              </a:rPr>
              <a:t>navigator.detirk@yandex.ru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63552" y="188641"/>
            <a:ext cx="9793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Региональный модельный центр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F52702-85B3-45A2-AC9C-EB48AFC2A84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11424" y="548680"/>
            <a:ext cx="2622686" cy="260089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0474681-8C1E-4044-B4FA-BA4732C63C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3140968"/>
            <a:ext cx="4032448" cy="350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0265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11377</TotalTime>
  <Words>1109</Words>
  <Application>Microsoft Office PowerPoint</Application>
  <PresentationFormat>Широкоэкранный</PresentationFormat>
  <Paragraphs>374</Paragraphs>
  <Slides>25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Модельный центр как ядро региональной системы дополнительного образования детей</dc:title>
  <dc:creator>Л.Е.. Конкина</dc:creator>
  <cp:lastModifiedBy>user</cp:lastModifiedBy>
  <cp:revision>857</cp:revision>
  <cp:lastPrinted>2020-02-19T06:51:39Z</cp:lastPrinted>
  <dcterms:created xsi:type="dcterms:W3CDTF">2019-03-05T11:02:11Z</dcterms:created>
  <dcterms:modified xsi:type="dcterms:W3CDTF">2024-09-16T08:13:18Z</dcterms:modified>
</cp:coreProperties>
</file>